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1" r:id="rId6"/>
    <p:sldId id="262" r:id="rId7"/>
    <p:sldId id="280" r:id="rId8"/>
    <p:sldId id="281" r:id="rId9"/>
    <p:sldId id="263" r:id="rId10"/>
    <p:sldId id="264" r:id="rId11"/>
    <p:sldId id="265" r:id="rId12"/>
    <p:sldId id="266" r:id="rId13"/>
    <p:sldId id="267" r:id="rId14"/>
    <p:sldId id="269" r:id="rId15"/>
    <p:sldId id="268" r:id="rId16"/>
    <p:sldId id="279" r:id="rId17"/>
    <p:sldId id="270" r:id="rId18"/>
    <p:sldId id="282" r:id="rId19"/>
    <p:sldId id="271" r:id="rId20"/>
    <p:sldId id="272" r:id="rId21"/>
    <p:sldId id="273" r:id="rId22"/>
    <p:sldId id="274" r:id="rId23"/>
    <p:sldId id="275" r:id="rId24"/>
  </p:sldIdLst>
  <p:sldSz cx="9144000" cy="5143500" type="screen16x9"/>
  <p:notesSz cx="6858000" cy="9144000"/>
  <p:embeddedFontLst>
    <p:embeddedFont>
      <p:font typeface="Amatic SC" panose="020B0604020202020204" charset="-79"/>
      <p:regular r:id="rId26"/>
      <p:bold r:id="rId27"/>
    </p:embeddedFont>
    <p:embeddedFont>
      <p:font typeface="Source Code Pro"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91ee10c3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91ee10c3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91ee10c3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91ee10c3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91ee10c38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91ee10c38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91ee10c38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91ee10c38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91ee10c38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91ee10c3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91ee10c38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91ee10c38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91ee10c38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91ee10c38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91ee10c3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91ee10c3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91ee10c38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91ee10c38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91ee10c38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91ee10c38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9182acdcd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9182acdcd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91ee10c38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91ee10c38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9182acdcd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9182acdcd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9182acdcd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9182acdcd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91ee10c3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91ee10c3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91ee10c3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91ee10c38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c3a270a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c3a270a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86337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91ee10c3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91ee10c3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91ee10c38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91ee10c3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2754475" y="740700"/>
            <a:ext cx="3478924"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Viruses</a:t>
            </a:r>
            <a:endParaRPr dirty="0"/>
          </a:p>
        </p:txBody>
      </p:sp>
      <p:sp>
        <p:nvSpPr>
          <p:cNvPr id="57" name="Google Shape;57;p13"/>
          <p:cNvSpPr txBox="1">
            <a:spLocks noGrp="1"/>
          </p:cNvSpPr>
          <p:nvPr>
            <p:ph type="subTitle" idx="1"/>
          </p:nvPr>
        </p:nvSpPr>
        <p:spPr>
          <a:xfrm>
            <a:off x="155575" y="3890400"/>
            <a:ext cx="8676725" cy="70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MSS Biology 11/Life Sciences </a:t>
            </a:r>
            <a:endParaRPr dirty="0"/>
          </a:p>
        </p:txBody>
      </p:sp>
      <p:pic>
        <p:nvPicPr>
          <p:cNvPr id="1026" name="Picture 2" descr="Cartoon encapsulated coronavirus virus | Free 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73968"/>
            <a:ext cx="2797832" cy="27978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Viral Reproduction</a:t>
            </a:r>
            <a:endParaRPr/>
          </a:p>
        </p:txBody>
      </p:sp>
      <p:sp>
        <p:nvSpPr>
          <p:cNvPr id="112" name="Google Shape;112;p21"/>
          <p:cNvSpPr txBox="1">
            <a:spLocks noGrp="1"/>
          </p:cNvSpPr>
          <p:nvPr>
            <p:ph type="body" idx="1"/>
          </p:nvPr>
        </p:nvSpPr>
        <p:spPr>
          <a:xfrm>
            <a:off x="4467675" y="1152475"/>
            <a:ext cx="4449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t>Before a virus can enter any cell, it must attach to a specific receptor site on the cell membrane of the host cell. </a:t>
            </a:r>
            <a:endParaRPr sz="2000"/>
          </a:p>
          <a:p>
            <a:pPr marL="0" lvl="0" indent="0" algn="l" rtl="0">
              <a:spcBef>
                <a:spcPts val="1600"/>
              </a:spcBef>
              <a:spcAft>
                <a:spcPts val="1600"/>
              </a:spcAft>
              <a:buNone/>
            </a:pPr>
            <a:r>
              <a:rPr lang="en" sz="2000"/>
              <a:t>Proteins on the virus act like keys that fit exactly into receptors on the host cell membrane. </a:t>
            </a:r>
            <a:endParaRPr sz="2000"/>
          </a:p>
        </p:txBody>
      </p:sp>
      <p:pic>
        <p:nvPicPr>
          <p:cNvPr id="113" name="Google Shape;113;p21"/>
          <p:cNvPicPr preferRelativeResize="0"/>
          <p:nvPr/>
        </p:nvPicPr>
        <p:blipFill>
          <a:blip r:embed="rId3">
            <a:alphaModFix/>
          </a:blip>
          <a:stretch>
            <a:fillRect/>
          </a:stretch>
        </p:blipFill>
        <p:spPr>
          <a:xfrm>
            <a:off x="249325" y="1136650"/>
            <a:ext cx="4133850" cy="344805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Viral Reproduction</a:t>
            </a:r>
            <a:endParaRPr/>
          </a:p>
        </p:txBody>
      </p:sp>
      <p:sp>
        <p:nvSpPr>
          <p:cNvPr id="119" name="Google Shape;119;p2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Sometimes, the virus recognizes the host cell and has a specially shaped attachment protein ONLY for that type of cell.</a:t>
            </a:r>
            <a:endParaRPr sz="2400" dirty="0"/>
          </a:p>
          <a:p>
            <a:pPr marL="0" lvl="0" indent="0" algn="l" rtl="0">
              <a:spcBef>
                <a:spcPts val="1600"/>
              </a:spcBef>
              <a:spcAft>
                <a:spcPts val="0"/>
              </a:spcAft>
              <a:buNone/>
            </a:pPr>
            <a:r>
              <a:rPr lang="en" sz="2400" b="1" dirty="0"/>
              <a:t>For example: the polio virus affects only human nerve and intestinal cells.</a:t>
            </a:r>
            <a:endParaRPr sz="2400" b="1" dirty="0"/>
          </a:p>
          <a:p>
            <a:pPr marL="0" lvl="0" indent="0" algn="l" rtl="0">
              <a:spcBef>
                <a:spcPts val="1600"/>
              </a:spcBef>
              <a:spcAft>
                <a:spcPts val="1600"/>
              </a:spcAft>
              <a:buNone/>
            </a:pPr>
            <a:endParaRPr dirty="0"/>
          </a:p>
        </p:txBody>
      </p:sp>
      <p:pic>
        <p:nvPicPr>
          <p:cNvPr id="120" name="Google Shape;120;p22"/>
          <p:cNvPicPr preferRelativeResize="0"/>
          <p:nvPr/>
        </p:nvPicPr>
        <p:blipFill>
          <a:blip r:embed="rId3">
            <a:alphaModFix/>
          </a:blip>
          <a:stretch>
            <a:fillRect/>
          </a:stretch>
        </p:blipFill>
        <p:spPr>
          <a:xfrm>
            <a:off x="7192977" y="3227984"/>
            <a:ext cx="1767850" cy="1767850"/>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Viral Reproduction</a:t>
            </a:r>
            <a:endParaRPr/>
          </a:p>
        </p:txBody>
      </p:sp>
      <p:sp>
        <p:nvSpPr>
          <p:cNvPr id="126" name="Google Shape;126;p23"/>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This specificity is very important for controlling the spread of viral diseases.</a:t>
            </a:r>
            <a:endParaRPr sz="2400"/>
          </a:p>
          <a:p>
            <a:pPr marL="0" lvl="0" indent="0" algn="l" rtl="0">
              <a:spcBef>
                <a:spcPts val="1600"/>
              </a:spcBef>
              <a:spcAft>
                <a:spcPts val="0"/>
              </a:spcAft>
              <a:buNone/>
            </a:pPr>
            <a:r>
              <a:rPr lang="en" sz="2400"/>
              <a:t>Each virus can only enter particular cells with specific receptor sites.</a:t>
            </a:r>
            <a:endParaRPr sz="2400"/>
          </a:p>
          <a:p>
            <a:pPr marL="0" lvl="0" indent="0" algn="l" rtl="0">
              <a:spcBef>
                <a:spcPts val="1600"/>
              </a:spcBef>
              <a:spcAft>
                <a:spcPts val="1600"/>
              </a:spcAft>
              <a:buNone/>
            </a:pPr>
            <a:r>
              <a:rPr lang="en" sz="2400"/>
              <a:t>Outside of their host cells, viruses are unable to function.</a:t>
            </a:r>
            <a:endParaRPr sz="24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Viral Reproduction</a:t>
            </a:r>
            <a:endParaRPr/>
          </a:p>
        </p:txBody>
      </p:sp>
      <p:sp>
        <p:nvSpPr>
          <p:cNvPr id="132" name="Google Shape;132;p2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Viruses can enter cells in two different ways.</a:t>
            </a:r>
            <a:endParaRPr sz="2000" dirty="0"/>
          </a:p>
          <a:p>
            <a:pPr marL="457200" lvl="0" indent="-355600" algn="l" rtl="0">
              <a:spcBef>
                <a:spcPts val="1600"/>
              </a:spcBef>
              <a:spcAft>
                <a:spcPts val="0"/>
              </a:spcAft>
              <a:buSzPts val="2000"/>
              <a:buAutoNum type="arabicPeriod"/>
            </a:pPr>
            <a:r>
              <a:rPr lang="en" sz="2000" dirty="0" smtClean="0"/>
              <a:t>It</a:t>
            </a:r>
            <a:r>
              <a:rPr lang="en" sz="2000" dirty="0" smtClean="0"/>
              <a:t> attaches </a:t>
            </a:r>
            <a:r>
              <a:rPr lang="en" sz="2000" dirty="0"/>
              <a:t>to the host cell, </a:t>
            </a:r>
            <a:r>
              <a:rPr lang="en" sz="2000" dirty="0" smtClean="0"/>
              <a:t>then the </a:t>
            </a:r>
            <a:r>
              <a:rPr lang="en" sz="2000" dirty="0"/>
              <a:t>virus injects its nucleic </a:t>
            </a:r>
            <a:r>
              <a:rPr lang="en" sz="2000" dirty="0" smtClean="0"/>
              <a:t>acids (DNA/RNA) </a:t>
            </a:r>
            <a:r>
              <a:rPr lang="en" sz="2000" dirty="0"/>
              <a:t>into the cell. </a:t>
            </a:r>
            <a:r>
              <a:rPr lang="en" sz="2000" b="1" dirty="0"/>
              <a:t/>
            </a:r>
            <a:br>
              <a:rPr lang="en" sz="2000" b="1" dirty="0"/>
            </a:br>
            <a:endParaRPr sz="2000" b="1" dirty="0"/>
          </a:p>
          <a:p>
            <a:pPr marL="457200" lvl="0" indent="-355600" algn="l" rtl="0">
              <a:spcBef>
                <a:spcPts val="0"/>
              </a:spcBef>
              <a:spcAft>
                <a:spcPts val="0"/>
              </a:spcAft>
              <a:buSzPts val="2000"/>
              <a:buAutoNum type="arabicPeriod"/>
            </a:pPr>
            <a:r>
              <a:rPr lang="en" sz="2000" dirty="0"/>
              <a:t>T</a:t>
            </a:r>
            <a:r>
              <a:rPr lang="en" sz="2000" dirty="0" smtClean="0"/>
              <a:t>he </a:t>
            </a:r>
            <a:r>
              <a:rPr lang="en" sz="2000" dirty="0"/>
              <a:t>host cell surrounds the </a:t>
            </a:r>
            <a:r>
              <a:rPr lang="en" sz="2000" dirty="0" smtClean="0"/>
              <a:t>virus (in an attempt to destroy it) </a:t>
            </a:r>
            <a:r>
              <a:rPr lang="en" sz="2000" dirty="0"/>
              <a:t>and is held in a </a:t>
            </a:r>
            <a:r>
              <a:rPr lang="en" sz="2000" dirty="0" smtClean="0"/>
              <a:t>vacuole (sort of like a bubble). </a:t>
            </a:r>
            <a:r>
              <a:rPr lang="en" sz="2000" dirty="0"/>
              <a:t>The virus breaks out of the vacuole and </a:t>
            </a:r>
            <a:r>
              <a:rPr lang="en" sz="2000" dirty="0" smtClean="0"/>
              <a:t>then releases </a:t>
            </a:r>
            <a:r>
              <a:rPr lang="en" sz="2000" dirty="0"/>
              <a:t>its nucleic </a:t>
            </a:r>
            <a:r>
              <a:rPr lang="en" sz="2000" dirty="0" smtClean="0"/>
              <a:t>acids.</a:t>
            </a:r>
            <a:endParaRPr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Lytic Cycle</a:t>
            </a:r>
            <a:endParaRPr/>
          </a:p>
        </p:txBody>
      </p:sp>
      <p:sp>
        <p:nvSpPr>
          <p:cNvPr id="144" name="Google Shape;144;p2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The Lytic Cycle is typical of bacteriophages - viruses that attack bacterial cells.</a:t>
            </a:r>
            <a:endParaRPr sz="2400" dirty="0"/>
          </a:p>
          <a:p>
            <a:pPr marL="0" lvl="0" indent="0" algn="l" rtl="0">
              <a:spcBef>
                <a:spcPts val="1600"/>
              </a:spcBef>
              <a:spcAft>
                <a:spcPts val="0"/>
              </a:spcAft>
              <a:buNone/>
            </a:pPr>
            <a:r>
              <a:rPr lang="en" sz="2400" dirty="0"/>
              <a:t>A typical cycle takes about 30 minutes and may produce up to 200 new viruses</a:t>
            </a:r>
            <a:r>
              <a:rPr lang="en" sz="2400" dirty="0" smtClean="0"/>
              <a:t>.</a:t>
            </a:r>
          </a:p>
          <a:p>
            <a:pPr marL="0" lvl="0" indent="0" algn="l" rtl="0">
              <a:spcBef>
                <a:spcPts val="1600"/>
              </a:spcBef>
              <a:spcAft>
                <a:spcPts val="0"/>
              </a:spcAft>
              <a:buNone/>
            </a:pPr>
            <a:r>
              <a:rPr lang="en" sz="2400" dirty="0" smtClean="0"/>
              <a:t>Let’s go through the steps!</a:t>
            </a:r>
            <a:endParaRPr sz="2400" dirty="0"/>
          </a:p>
          <a:p>
            <a:pPr marL="0" lvl="0" indent="0" algn="l" rtl="0">
              <a:spcBef>
                <a:spcPts val="1600"/>
              </a:spcBef>
              <a:spcAft>
                <a:spcPts val="0"/>
              </a:spcAft>
              <a:buNone/>
            </a:pPr>
            <a:endParaRPr sz="2400" dirty="0"/>
          </a:p>
          <a:p>
            <a:pPr marL="0" lvl="0" indent="0" algn="l" rtl="0">
              <a:spcBef>
                <a:spcPts val="1600"/>
              </a:spcBef>
              <a:spcAft>
                <a:spcPts val="1600"/>
              </a:spcAft>
              <a:buNone/>
            </a:pPr>
            <a:endParaRPr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11700" y="115614"/>
            <a:ext cx="8520600" cy="97823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Lytic Cycle</a:t>
            </a:r>
            <a:endParaRPr/>
          </a:p>
        </p:txBody>
      </p:sp>
      <p:pic>
        <p:nvPicPr>
          <p:cNvPr id="2" name="Picture 1"/>
          <p:cNvPicPr>
            <a:picLocks noChangeAspect="1"/>
          </p:cNvPicPr>
          <p:nvPr/>
        </p:nvPicPr>
        <p:blipFill>
          <a:blip r:embed="rId3"/>
          <a:stretch>
            <a:fillRect/>
          </a:stretch>
        </p:blipFill>
        <p:spPr>
          <a:xfrm>
            <a:off x="819366" y="848214"/>
            <a:ext cx="7505268" cy="422171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Lytic Cycle</a:t>
            </a:r>
            <a:endParaRPr lang="en-CA" dirty="0"/>
          </a:p>
        </p:txBody>
      </p:sp>
      <p:sp>
        <p:nvSpPr>
          <p:cNvPr id="3" name="Text Placeholder 2"/>
          <p:cNvSpPr>
            <a:spLocks noGrp="1"/>
          </p:cNvSpPr>
          <p:nvPr>
            <p:ph type="body" idx="1"/>
          </p:nvPr>
        </p:nvSpPr>
        <p:spPr/>
        <p:txBody>
          <a:bodyPr/>
          <a:lstStyle/>
          <a:p>
            <a:pPr>
              <a:buAutoNum type="arabicPeriod"/>
            </a:pPr>
            <a:r>
              <a:rPr lang="en-US" b="1" dirty="0" smtClean="0"/>
              <a:t>Attachment: </a:t>
            </a:r>
            <a:r>
              <a:rPr lang="en-US" dirty="0" smtClean="0"/>
              <a:t>The virus known as a bacteriophage (or phage for short) attaches itself to the host cell.</a:t>
            </a:r>
          </a:p>
          <a:p>
            <a:pPr>
              <a:buAutoNum type="arabicPeriod"/>
            </a:pPr>
            <a:r>
              <a:rPr lang="en-US" b="1" dirty="0" smtClean="0"/>
              <a:t>Penetration: </a:t>
            </a:r>
            <a:r>
              <a:rPr lang="en-US" dirty="0" smtClean="0"/>
              <a:t>The virus injects its genetic material (DNA or RNA) into the host cell.</a:t>
            </a:r>
          </a:p>
          <a:p>
            <a:pPr>
              <a:buAutoNum type="arabicPeriod"/>
            </a:pPr>
            <a:r>
              <a:rPr lang="en-US" b="1" dirty="0" smtClean="0"/>
              <a:t>Biosynthesis: </a:t>
            </a:r>
            <a:r>
              <a:rPr lang="en-US" dirty="0" smtClean="0"/>
              <a:t>The viruses genetic material destroys the hosts cells genetic material and begins to synthesize virus parts. </a:t>
            </a:r>
          </a:p>
          <a:p>
            <a:pPr>
              <a:buAutoNum type="arabicPeriod"/>
            </a:pPr>
            <a:r>
              <a:rPr lang="en-US" b="1" dirty="0" smtClean="0"/>
              <a:t>Assembly: </a:t>
            </a:r>
            <a:r>
              <a:rPr lang="en-US" dirty="0" smtClean="0"/>
              <a:t>New phages (viruses) are assembled inside the host cell.</a:t>
            </a:r>
          </a:p>
          <a:p>
            <a:pPr>
              <a:buAutoNum type="arabicPeriod"/>
            </a:pPr>
            <a:r>
              <a:rPr lang="en-US" b="1" dirty="0" smtClean="0"/>
              <a:t>Release: </a:t>
            </a:r>
            <a:r>
              <a:rPr lang="en-US" dirty="0" smtClean="0"/>
              <a:t>The host cell bursts and all the new viruses are released. The cycle begins again. </a:t>
            </a:r>
            <a:endParaRPr lang="en-US" b="1" dirty="0" smtClean="0"/>
          </a:p>
          <a:p>
            <a:pPr>
              <a:buAutoNum type="arabicPeriod"/>
            </a:pPr>
            <a:endParaRPr lang="en-CA" b="1" dirty="0"/>
          </a:p>
        </p:txBody>
      </p:sp>
    </p:spTree>
    <p:extLst>
      <p:ext uri="{BB962C8B-B14F-4D97-AF65-F5344CB8AC3E}">
        <p14:creationId xmlns:p14="http://schemas.microsoft.com/office/powerpoint/2010/main" val="2919913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The Lytic Cycle and The </a:t>
            </a:r>
            <a:r>
              <a:rPr lang="en" dirty="0"/>
              <a:t>Lysogenic Cycle</a:t>
            </a:r>
            <a:endParaRPr dirty="0"/>
          </a:p>
        </p:txBody>
      </p:sp>
      <p:sp>
        <p:nvSpPr>
          <p:cNvPr id="150" name="Google Shape;150;p27"/>
          <p:cNvSpPr txBox="1">
            <a:spLocks noGrp="1"/>
          </p:cNvSpPr>
          <p:nvPr>
            <p:ph type="body" idx="1"/>
          </p:nvPr>
        </p:nvSpPr>
        <p:spPr>
          <a:xfrm>
            <a:off x="311700" y="1152475"/>
            <a:ext cx="6975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t>The </a:t>
            </a:r>
            <a:r>
              <a:rPr lang="en" sz="2000" dirty="0" smtClean="0"/>
              <a:t>lysogenic cycle can sometimes be integrated with the lytic cycle. </a:t>
            </a:r>
            <a:r>
              <a:rPr lang="en" sz="2000" dirty="0" smtClean="0"/>
              <a:t>Instead </a:t>
            </a:r>
            <a:r>
              <a:rPr lang="en" sz="2000" dirty="0"/>
              <a:t>of the DNA from the virus destroying the host cell's DNA, it integrates itself into the chromosome of the host cell.</a:t>
            </a:r>
            <a:endParaRPr sz="2000" dirty="0"/>
          </a:p>
          <a:p>
            <a:pPr marL="0" lvl="0" indent="0" algn="l" rtl="0">
              <a:spcBef>
                <a:spcPts val="1600"/>
              </a:spcBef>
              <a:spcAft>
                <a:spcPts val="0"/>
              </a:spcAft>
              <a:buNone/>
            </a:pPr>
            <a:r>
              <a:rPr lang="en" sz="2000" dirty="0"/>
              <a:t>So </a:t>
            </a:r>
            <a:r>
              <a:rPr lang="en" sz="2000" dirty="0" smtClean="0"/>
              <a:t>now everytime the </a:t>
            </a:r>
            <a:r>
              <a:rPr lang="en" sz="2000" dirty="0"/>
              <a:t>host </a:t>
            </a:r>
            <a:r>
              <a:rPr lang="en" sz="2000" dirty="0" smtClean="0"/>
              <a:t>cell replicates itself, the </a:t>
            </a:r>
            <a:r>
              <a:rPr lang="en" sz="2000" dirty="0"/>
              <a:t>viral DNA </a:t>
            </a:r>
            <a:r>
              <a:rPr lang="en" sz="2000" dirty="0" smtClean="0"/>
              <a:t>is replicated too! </a:t>
            </a:r>
            <a:endParaRPr lang="en" sz="2000" dirty="0"/>
          </a:p>
          <a:p>
            <a:pPr marL="0" lvl="0" indent="0" algn="l" rtl="0">
              <a:spcBef>
                <a:spcPts val="1600"/>
              </a:spcBef>
              <a:spcAft>
                <a:spcPts val="0"/>
              </a:spcAft>
              <a:buNone/>
            </a:pPr>
            <a:r>
              <a:rPr lang="en" sz="2000" b="1" dirty="0" smtClean="0"/>
              <a:t>Why is this advantageous to the virus?</a:t>
            </a:r>
            <a:endParaRPr sz="2000" b="1" dirty="0"/>
          </a:p>
          <a:p>
            <a:pPr marL="0" lvl="0" indent="0" algn="l" rtl="0">
              <a:spcBef>
                <a:spcPts val="1600"/>
              </a:spcBef>
              <a:spcAft>
                <a:spcPts val="1600"/>
              </a:spcAft>
              <a:buNone/>
            </a:pPr>
            <a:endParaRPr sz="2000" dirty="0"/>
          </a:p>
        </p:txBody>
      </p:sp>
      <p:pic>
        <p:nvPicPr>
          <p:cNvPr id="151" name="Google Shape;151;p27"/>
          <p:cNvPicPr preferRelativeResize="0"/>
          <p:nvPr/>
        </p:nvPicPr>
        <p:blipFill>
          <a:blip r:embed="rId3">
            <a:alphaModFix/>
          </a:blip>
          <a:stretch>
            <a:fillRect/>
          </a:stretch>
        </p:blipFill>
        <p:spPr>
          <a:xfrm>
            <a:off x="6890713" y="2320975"/>
            <a:ext cx="2143125" cy="2247900"/>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Lytic and The Lysogenic Cycle</a:t>
            </a:r>
            <a:endParaRPr lang="en-CA" dirty="0"/>
          </a:p>
        </p:txBody>
      </p:sp>
      <p:sp>
        <p:nvSpPr>
          <p:cNvPr id="3" name="Text Placeholder 2"/>
          <p:cNvSpPr>
            <a:spLocks noGrp="1"/>
          </p:cNvSpPr>
          <p:nvPr>
            <p:ph type="body" idx="1"/>
          </p:nvPr>
        </p:nvSpPr>
        <p:spPr/>
        <p:txBody>
          <a:bodyPr/>
          <a:lstStyle/>
          <a:p>
            <a:r>
              <a:rPr lang="en-US" dirty="0" smtClean="0"/>
              <a:t>Every time the host cell replicates, the viral genetic material is being replicated too! </a:t>
            </a:r>
          </a:p>
          <a:p>
            <a:r>
              <a:rPr lang="en-US" dirty="0" smtClean="0"/>
              <a:t>When the virus is eventually activated (see next slide), there are already many copies of the viral DNA or RNA ready to be assembled!</a:t>
            </a:r>
          </a:p>
          <a:p>
            <a:pPr marL="114300" indent="0">
              <a:buNone/>
            </a:pPr>
            <a:endParaRPr lang="en-US" dirty="0" smtClean="0"/>
          </a:p>
        </p:txBody>
      </p:sp>
    </p:spTree>
    <p:extLst>
      <p:ext uri="{BB962C8B-B14F-4D97-AF65-F5344CB8AC3E}">
        <p14:creationId xmlns:p14="http://schemas.microsoft.com/office/powerpoint/2010/main" val="471130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Lysogenic Cycle</a:t>
            </a:r>
            <a:endParaRPr/>
          </a:p>
        </p:txBody>
      </p:sp>
      <p:sp>
        <p:nvSpPr>
          <p:cNvPr id="157" name="Google Shape;157;p28"/>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If at some point the host cells become stressed or exposed to to UV rays or chemicals the DNA from the virus is activated and now the cell goes through the lytic cycle</a:t>
            </a:r>
            <a:r>
              <a:rPr lang="en" sz="2400" dirty="0" smtClean="0"/>
              <a:t>!</a:t>
            </a:r>
            <a:endParaRPr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Viruses</a:t>
            </a:r>
            <a:endParaRPr/>
          </a:p>
        </p:txBody>
      </p:sp>
      <p:sp>
        <p:nvSpPr>
          <p:cNvPr id="63" name="Google Shape;63;p14"/>
          <p:cNvSpPr txBox="1">
            <a:spLocks noGrp="1"/>
          </p:cNvSpPr>
          <p:nvPr>
            <p:ph type="body" idx="1"/>
          </p:nvPr>
        </p:nvSpPr>
        <p:spPr>
          <a:xfrm>
            <a:off x="120975" y="1293975"/>
            <a:ext cx="5145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Cells </a:t>
            </a:r>
            <a:r>
              <a:rPr lang="en" dirty="0" smtClean="0"/>
              <a:t>are </a:t>
            </a:r>
            <a:r>
              <a:rPr lang="en" dirty="0"/>
              <a:t>considered to be the basic units of life. </a:t>
            </a:r>
            <a:r>
              <a:rPr lang="en" b="1" dirty="0"/>
              <a:t>Viruses </a:t>
            </a:r>
            <a:r>
              <a:rPr lang="en" dirty="0"/>
              <a:t>have no cellular structure - they are not organisms and are not classified in any group of living things!</a:t>
            </a:r>
            <a:endParaRPr dirty="0"/>
          </a:p>
          <a:p>
            <a:pPr marL="0" lvl="0" indent="0" algn="l" rtl="0">
              <a:spcBef>
                <a:spcPts val="1600"/>
              </a:spcBef>
              <a:spcAft>
                <a:spcPts val="1600"/>
              </a:spcAft>
              <a:buNone/>
            </a:pPr>
            <a:r>
              <a:rPr lang="en" dirty="0" smtClean="0"/>
              <a:t>Viruses have no </a:t>
            </a:r>
            <a:r>
              <a:rPr lang="en" dirty="0"/>
              <a:t>cytoplasm, organelles or cell membranes. </a:t>
            </a:r>
            <a:r>
              <a:rPr lang="en" dirty="0" smtClean="0"/>
              <a:t>They do not undergo </a:t>
            </a:r>
            <a:r>
              <a:rPr lang="en" dirty="0"/>
              <a:t>respiration or other life processes</a:t>
            </a:r>
            <a:endParaRPr dirty="0"/>
          </a:p>
        </p:txBody>
      </p:sp>
      <p:pic>
        <p:nvPicPr>
          <p:cNvPr id="64" name="Google Shape;64;p14"/>
          <p:cNvPicPr preferRelativeResize="0"/>
          <p:nvPr/>
        </p:nvPicPr>
        <p:blipFill>
          <a:blip r:embed="rId3">
            <a:alphaModFix/>
          </a:blip>
          <a:stretch>
            <a:fillRect/>
          </a:stretch>
        </p:blipFill>
        <p:spPr>
          <a:xfrm>
            <a:off x="5839550" y="1763537"/>
            <a:ext cx="2992750" cy="2477275"/>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09903"/>
            <a:ext cx="8980920" cy="4252421"/>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Viruses and Disease</a:t>
            </a:r>
            <a:endParaRPr/>
          </a:p>
        </p:txBody>
      </p:sp>
      <p:sp>
        <p:nvSpPr>
          <p:cNvPr id="170" name="Google Shape;170;p3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Polio, smallpox, </a:t>
            </a:r>
            <a:r>
              <a:rPr lang="en" sz="2000" dirty="0" smtClean="0"/>
              <a:t>measles, COVID-19 </a:t>
            </a:r>
            <a:r>
              <a:rPr lang="en" sz="2000" dirty="0"/>
              <a:t>and </a:t>
            </a:r>
            <a:r>
              <a:rPr lang="en" sz="2000" dirty="0" smtClean="0"/>
              <a:t>AIDS (just to name a few) </a:t>
            </a:r>
            <a:r>
              <a:rPr lang="en" sz="2000" dirty="0"/>
              <a:t>are all caused by viruses.</a:t>
            </a:r>
            <a:endParaRPr sz="2000" dirty="0"/>
          </a:p>
          <a:p>
            <a:pPr marL="0" lvl="0" indent="0" algn="l" rtl="0">
              <a:spcBef>
                <a:spcPts val="1600"/>
              </a:spcBef>
              <a:spcAft>
                <a:spcPts val="0"/>
              </a:spcAft>
              <a:buNone/>
            </a:pPr>
            <a:r>
              <a:rPr lang="en" sz="2000" dirty="0"/>
              <a:t>In most viral infections, the virus attacks the cell and destroys them as it </a:t>
            </a:r>
            <a:r>
              <a:rPr lang="en" sz="2000" dirty="0" smtClean="0"/>
              <a:t>reproduces - </a:t>
            </a:r>
            <a:r>
              <a:rPr lang="en" sz="2000" dirty="0"/>
              <a:t>causing symptoms of the disease.</a:t>
            </a:r>
            <a:endParaRPr sz="2000" dirty="0"/>
          </a:p>
          <a:p>
            <a:pPr marL="0" lvl="0" indent="0" algn="l" rtl="0">
              <a:spcBef>
                <a:spcPts val="1600"/>
              </a:spcBef>
              <a:spcAft>
                <a:spcPts val="1600"/>
              </a:spcAft>
              <a:buNone/>
            </a:pPr>
            <a:r>
              <a:rPr lang="en" sz="2000" dirty="0"/>
              <a:t>Despite this, most people manage to stay healthy most of the time! Mainly because of the bodies natural defenses and modern medical advancements. </a:t>
            </a:r>
            <a:endParaRPr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Viruses and Disease</a:t>
            </a:r>
            <a:endParaRPr/>
          </a:p>
        </p:txBody>
      </p:sp>
      <p:sp>
        <p:nvSpPr>
          <p:cNvPr id="176" name="Google Shape;176;p31"/>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Some diseases, like the common cold, are </a:t>
            </a:r>
            <a:r>
              <a:rPr lang="en" sz="2400" b="1" dirty="0"/>
              <a:t>endemic</a:t>
            </a:r>
            <a:r>
              <a:rPr lang="en" sz="2400" dirty="0"/>
              <a:t>, meaning they are with us all of the time.</a:t>
            </a:r>
            <a:endParaRPr sz="2400" dirty="0"/>
          </a:p>
          <a:p>
            <a:pPr marL="0" lvl="0" indent="0" algn="l" rtl="0">
              <a:spcBef>
                <a:spcPts val="1600"/>
              </a:spcBef>
              <a:spcAft>
                <a:spcPts val="0"/>
              </a:spcAft>
              <a:buNone/>
            </a:pPr>
            <a:r>
              <a:rPr lang="en" sz="2400" dirty="0"/>
              <a:t>When a disease starts to spread rapidly, it is said to be </a:t>
            </a:r>
            <a:r>
              <a:rPr lang="en" sz="2400" b="1" dirty="0"/>
              <a:t>epidemic</a:t>
            </a:r>
            <a:r>
              <a:rPr lang="en" sz="2400" dirty="0" smtClean="0"/>
              <a:t>. Just like COVID-19.</a:t>
            </a:r>
            <a:endParaRPr sz="2400" dirty="0"/>
          </a:p>
          <a:p>
            <a:pPr marL="0" lvl="0" indent="0" algn="l" rtl="0">
              <a:spcBef>
                <a:spcPts val="1600"/>
              </a:spcBef>
              <a:spcAft>
                <a:spcPts val="1600"/>
              </a:spcAft>
              <a:buNone/>
            </a:pPr>
            <a:r>
              <a:rPr lang="en" sz="2400" dirty="0"/>
              <a:t>Influenza often becomes epidemic in the winter months. </a:t>
            </a:r>
            <a:endParaRPr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Viruses and Disease</a:t>
            </a:r>
            <a:endParaRPr/>
          </a:p>
        </p:txBody>
      </p:sp>
      <p:sp>
        <p:nvSpPr>
          <p:cNvPr id="182" name="Google Shape;182;p32"/>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Unfortunately, most viral infections are difficult to treat and cannot be destroyed by drugs.</a:t>
            </a:r>
            <a:endParaRPr sz="2000" dirty="0"/>
          </a:p>
          <a:p>
            <a:pPr marL="0" lvl="0" indent="0" algn="l" rtl="0">
              <a:spcBef>
                <a:spcPts val="1600"/>
              </a:spcBef>
              <a:spcAft>
                <a:spcPts val="0"/>
              </a:spcAft>
              <a:buNone/>
            </a:pPr>
            <a:r>
              <a:rPr lang="en" sz="2000" dirty="0"/>
              <a:t>Also, some viruses remain </a:t>
            </a:r>
            <a:r>
              <a:rPr lang="en" sz="2000" b="1" dirty="0"/>
              <a:t>dormant </a:t>
            </a:r>
            <a:r>
              <a:rPr lang="en" sz="2000" dirty="0"/>
              <a:t>in the body for years before disease symptoms appear</a:t>
            </a:r>
            <a:r>
              <a:rPr lang="en" sz="2000" dirty="0" smtClean="0"/>
              <a:t>. </a:t>
            </a:r>
            <a:endParaRPr sz="2000" dirty="0"/>
          </a:p>
          <a:p>
            <a:pPr marL="0" lvl="0" indent="0" algn="l" rtl="0">
              <a:spcBef>
                <a:spcPts val="1600"/>
              </a:spcBef>
              <a:spcAft>
                <a:spcPts val="1600"/>
              </a:spcAft>
              <a:buNone/>
            </a:pPr>
            <a:r>
              <a:rPr lang="en" sz="2000" dirty="0"/>
              <a:t>Some viral diseases can be prevented with </a:t>
            </a:r>
            <a:r>
              <a:rPr lang="en" sz="2000" b="1" dirty="0"/>
              <a:t>vaccines. When people are vaccinated, the body reacts to the vaccine as if it were a real virus and produces antibodies. The body is then immune to that disease. </a:t>
            </a:r>
            <a:endParaRPr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Viruses</a:t>
            </a:r>
            <a:endParaRPr/>
          </a:p>
        </p:txBody>
      </p:sp>
      <p:sp>
        <p:nvSpPr>
          <p:cNvPr id="71" name="Google Shape;71;p15"/>
          <p:cNvSpPr txBox="1">
            <a:spLocks noGrp="1"/>
          </p:cNvSpPr>
          <p:nvPr>
            <p:ph type="body" idx="1"/>
          </p:nvPr>
        </p:nvSpPr>
        <p:spPr>
          <a:xfrm>
            <a:off x="311700" y="1198179"/>
            <a:ext cx="8401800" cy="3370696"/>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Viruses consist of strands of DNA or RNA surrounded by a protective protein coat called a </a:t>
            </a:r>
            <a:r>
              <a:rPr lang="en" sz="2400" b="1" dirty="0"/>
              <a:t>capsid</a:t>
            </a:r>
            <a:r>
              <a:rPr lang="en" sz="2400" dirty="0"/>
              <a:t>.</a:t>
            </a:r>
            <a:endParaRPr sz="2400" dirty="0"/>
          </a:p>
          <a:p>
            <a:pPr marL="0" lvl="0" indent="0" algn="l" rtl="0">
              <a:spcBef>
                <a:spcPts val="1600"/>
              </a:spcBef>
              <a:spcAft>
                <a:spcPts val="0"/>
              </a:spcAft>
              <a:buNone/>
            </a:pPr>
            <a:r>
              <a:rPr lang="en" sz="2400" dirty="0"/>
              <a:t>Viruses are </a:t>
            </a:r>
            <a:r>
              <a:rPr lang="en" sz="2400" dirty="0" smtClean="0"/>
              <a:t>essentially mobile </a:t>
            </a:r>
            <a:r>
              <a:rPr lang="en" sz="2400" dirty="0"/>
              <a:t>genes that </a:t>
            </a:r>
            <a:r>
              <a:rPr lang="en" sz="2400" dirty="0" smtClean="0"/>
              <a:t>attack cells</a:t>
            </a:r>
            <a:endParaRPr sz="2400" dirty="0"/>
          </a:p>
          <a:p>
            <a:pPr marL="0" lvl="0" indent="0" algn="l" rtl="0">
              <a:spcBef>
                <a:spcPts val="1600"/>
              </a:spcBef>
              <a:spcAft>
                <a:spcPts val="0"/>
              </a:spcAft>
              <a:buNone/>
            </a:pPr>
            <a:r>
              <a:rPr lang="en" sz="2400" dirty="0"/>
              <a:t>The capsid protects the virus from attack by the host cell and helps the virus attach to the host cell.</a:t>
            </a:r>
            <a:endParaRPr sz="2400" dirty="0"/>
          </a:p>
          <a:p>
            <a:pPr marL="0" lvl="0" indent="0" algn="l" rtl="0">
              <a:spcBef>
                <a:spcPts val="1600"/>
              </a:spcBef>
              <a:spcAft>
                <a:spcPts val="1600"/>
              </a:spcAft>
              <a:buNone/>
            </a:pPr>
            <a:r>
              <a:rPr lang="en" sz="2400" dirty="0" smtClean="0"/>
              <a:t> </a:t>
            </a:r>
            <a:endParaRPr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8" name="Google Shape;78;p16"/>
          <p:cNvPicPr preferRelativeResize="0"/>
          <p:nvPr/>
        </p:nvPicPr>
        <p:blipFill>
          <a:blip r:embed="rId3">
            <a:alphaModFix/>
          </a:blip>
          <a:stretch>
            <a:fillRect/>
          </a:stretch>
        </p:blipFill>
        <p:spPr>
          <a:xfrm>
            <a:off x="918601" y="83201"/>
            <a:ext cx="7306775" cy="49771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Classifying Viruses</a:t>
            </a:r>
            <a:endParaRPr/>
          </a:p>
        </p:txBody>
      </p:sp>
      <p:sp>
        <p:nvSpPr>
          <p:cNvPr id="91" name="Google Shape;91;p18"/>
          <p:cNvSpPr txBox="1">
            <a:spLocks noGrp="1"/>
          </p:cNvSpPr>
          <p:nvPr>
            <p:ph type="body" idx="1"/>
          </p:nvPr>
        </p:nvSpPr>
        <p:spPr>
          <a:xfrm>
            <a:off x="311700" y="1152475"/>
            <a:ext cx="5693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Some viruses were first identified in 1935.</a:t>
            </a:r>
            <a:endParaRPr dirty="0"/>
          </a:p>
          <a:p>
            <a:pPr marL="0" lvl="0" indent="0" algn="l" rtl="0">
              <a:spcBef>
                <a:spcPts val="1600"/>
              </a:spcBef>
              <a:spcAft>
                <a:spcPts val="0"/>
              </a:spcAft>
              <a:buNone/>
            </a:pPr>
            <a:r>
              <a:rPr lang="en" dirty="0"/>
              <a:t>Their shape is determined by the type and arrangement of proteins in the capsid. </a:t>
            </a:r>
            <a:endParaRPr dirty="0"/>
          </a:p>
          <a:p>
            <a:pPr marL="0" lvl="0" indent="0" algn="l" rtl="0">
              <a:spcBef>
                <a:spcPts val="1600"/>
              </a:spcBef>
              <a:spcAft>
                <a:spcPts val="1600"/>
              </a:spcAft>
              <a:buNone/>
            </a:pPr>
            <a:r>
              <a:rPr lang="en" dirty="0"/>
              <a:t>For example: the HIV virus, that causes aids, has a spherical shape, while the t4 virus that infects bacteria has a head attached to a tail. </a:t>
            </a:r>
            <a:endParaRPr dirty="0"/>
          </a:p>
        </p:txBody>
      </p:sp>
      <p:pic>
        <p:nvPicPr>
          <p:cNvPr id="92" name="Google Shape;92;p18"/>
          <p:cNvPicPr preferRelativeResize="0"/>
          <p:nvPr/>
        </p:nvPicPr>
        <p:blipFill>
          <a:blip r:embed="rId3">
            <a:alphaModFix/>
          </a:blip>
          <a:stretch>
            <a:fillRect/>
          </a:stretch>
        </p:blipFill>
        <p:spPr>
          <a:xfrm>
            <a:off x="6690413" y="2998263"/>
            <a:ext cx="1762125" cy="1724025"/>
          </a:xfrm>
          <a:prstGeom prst="rect">
            <a:avLst/>
          </a:prstGeom>
          <a:noFill/>
          <a:ln>
            <a:noFill/>
          </a:ln>
        </p:spPr>
      </p:pic>
      <p:pic>
        <p:nvPicPr>
          <p:cNvPr id="93" name="Google Shape;93;p18"/>
          <p:cNvPicPr preferRelativeResize="0"/>
          <p:nvPr/>
        </p:nvPicPr>
        <p:blipFill>
          <a:blip r:embed="rId4">
            <a:alphaModFix/>
          </a:blip>
          <a:stretch>
            <a:fillRect/>
          </a:stretch>
        </p:blipFill>
        <p:spPr>
          <a:xfrm>
            <a:off x="5969488" y="665200"/>
            <a:ext cx="3061687" cy="1724025"/>
          </a:xfrm>
          <a:prstGeom prst="rect">
            <a:avLst/>
          </a:prstGeom>
          <a:noFill/>
          <a:ln>
            <a:noFill/>
          </a:ln>
        </p:spPr>
      </p:pic>
      <p:sp>
        <p:nvSpPr>
          <p:cNvPr id="2" name="TextBox 1"/>
          <p:cNvSpPr txBox="1"/>
          <p:nvPr/>
        </p:nvSpPr>
        <p:spPr>
          <a:xfrm>
            <a:off x="5969488" y="2385966"/>
            <a:ext cx="956441" cy="307777"/>
          </a:xfrm>
          <a:prstGeom prst="rect">
            <a:avLst/>
          </a:prstGeom>
          <a:noFill/>
        </p:spPr>
        <p:txBody>
          <a:bodyPr wrap="square" rtlCol="0">
            <a:spAutoFit/>
          </a:bodyPr>
          <a:lstStyle/>
          <a:p>
            <a:r>
              <a:rPr lang="en-US" dirty="0" smtClean="0"/>
              <a:t>HIV Virus</a:t>
            </a:r>
            <a:endParaRPr lang="en-CA" dirty="0"/>
          </a:p>
        </p:txBody>
      </p:sp>
      <p:sp>
        <p:nvSpPr>
          <p:cNvPr id="3" name="TextBox 2"/>
          <p:cNvSpPr txBox="1"/>
          <p:nvPr/>
        </p:nvSpPr>
        <p:spPr>
          <a:xfrm>
            <a:off x="6648816" y="4722288"/>
            <a:ext cx="851515" cy="307777"/>
          </a:xfrm>
          <a:prstGeom prst="rect">
            <a:avLst/>
          </a:prstGeom>
          <a:noFill/>
        </p:spPr>
        <p:txBody>
          <a:bodyPr wrap="none" rtlCol="0">
            <a:spAutoFit/>
          </a:bodyPr>
          <a:lstStyle/>
          <a:p>
            <a:r>
              <a:rPr lang="en-US" dirty="0" smtClean="0"/>
              <a:t>T4 Virus</a:t>
            </a:r>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Classifying Viruses</a:t>
            </a:r>
            <a:endParaRPr/>
          </a:p>
        </p:txBody>
      </p:sp>
      <p:sp>
        <p:nvSpPr>
          <p:cNvPr id="99" name="Google Shape;99;p19"/>
          <p:cNvSpPr txBox="1">
            <a:spLocks noGrp="1"/>
          </p:cNvSpPr>
          <p:nvPr>
            <p:ph type="body" idx="1"/>
          </p:nvPr>
        </p:nvSpPr>
        <p:spPr>
          <a:xfrm>
            <a:off x="311700" y="1152475"/>
            <a:ext cx="5910424"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Some groups of viruses are </a:t>
            </a:r>
            <a:r>
              <a:rPr lang="en" sz="2000" dirty="0" smtClean="0"/>
              <a:t>specific to </a:t>
            </a:r>
            <a:r>
              <a:rPr lang="en" sz="2000" dirty="0" smtClean="0"/>
              <a:t>particular </a:t>
            </a:r>
            <a:r>
              <a:rPr lang="en" sz="2000" dirty="0"/>
              <a:t>species, while others can be found in animals, plants or even fungi. </a:t>
            </a:r>
            <a:endParaRPr sz="2000" dirty="0"/>
          </a:p>
          <a:p>
            <a:pPr marL="0" lvl="0" indent="0" algn="l" rtl="0">
              <a:spcBef>
                <a:spcPts val="1600"/>
              </a:spcBef>
              <a:spcAft>
                <a:spcPts val="1600"/>
              </a:spcAft>
              <a:buNone/>
            </a:pPr>
            <a:r>
              <a:rPr lang="en" sz="2000" dirty="0"/>
              <a:t>They are also grouped by the diseases they cause, their </a:t>
            </a:r>
            <a:r>
              <a:rPr lang="en" sz="2000" dirty="0" smtClean="0"/>
              <a:t>genetic material </a:t>
            </a:r>
            <a:r>
              <a:rPr lang="en" sz="2000" dirty="0"/>
              <a:t>and their method of replication. </a:t>
            </a:r>
            <a:endParaRPr sz="2000" dirty="0"/>
          </a:p>
        </p:txBody>
      </p:sp>
      <p:pic>
        <p:nvPicPr>
          <p:cNvPr id="100" name="Google Shape;100;p19"/>
          <p:cNvPicPr preferRelativeResize="0"/>
          <p:nvPr/>
        </p:nvPicPr>
        <p:blipFill>
          <a:blip r:embed="rId3">
            <a:alphaModFix/>
          </a:blip>
          <a:stretch>
            <a:fillRect/>
          </a:stretch>
        </p:blipFill>
        <p:spPr>
          <a:xfrm>
            <a:off x="6094150" y="2127382"/>
            <a:ext cx="3049850" cy="3016118"/>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What’s the Difference Between RNA and DNA Viruses?</a:t>
            </a:r>
            <a:endParaRPr dirty="0"/>
          </a:p>
        </p:txBody>
      </p:sp>
      <p:sp>
        <p:nvSpPr>
          <p:cNvPr id="188" name="Google Shape;188;p33"/>
          <p:cNvSpPr txBox="1">
            <a:spLocks noGrp="1"/>
          </p:cNvSpPr>
          <p:nvPr>
            <p:ph type="body" idx="1"/>
          </p:nvPr>
        </p:nvSpPr>
        <p:spPr>
          <a:xfrm>
            <a:off x="311700" y="1228675"/>
            <a:ext cx="4113155"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smtClean="0"/>
              <a:t>There are two forms of genetic material: DNA and RNA. DNA (deoxyribonucleic acid) is a double stranded helical molecule. RNA (ribonucleic acid) is a single stranded molecule. </a:t>
            </a:r>
            <a:endParaRPr dirty="0"/>
          </a:p>
        </p:txBody>
      </p:sp>
      <p:pic>
        <p:nvPicPr>
          <p:cNvPr id="2" name="Picture 1"/>
          <p:cNvPicPr>
            <a:picLocks noChangeAspect="1"/>
          </p:cNvPicPr>
          <p:nvPr/>
        </p:nvPicPr>
        <p:blipFill>
          <a:blip r:embed="rId3"/>
          <a:stretch>
            <a:fillRect/>
          </a:stretch>
        </p:blipFill>
        <p:spPr>
          <a:xfrm>
            <a:off x="4866291" y="1228675"/>
            <a:ext cx="3429000" cy="3429000"/>
          </a:xfrm>
          <a:prstGeom prst="rect">
            <a:avLst/>
          </a:prstGeom>
        </p:spPr>
      </p:pic>
    </p:spTree>
    <p:extLst>
      <p:ext uri="{BB962C8B-B14F-4D97-AF65-F5344CB8AC3E}">
        <p14:creationId xmlns:p14="http://schemas.microsoft.com/office/powerpoint/2010/main" val="2397925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Difference Between DNA and RNA Viruses?</a:t>
            </a:r>
            <a:endParaRPr lang="en-CA" dirty="0"/>
          </a:p>
        </p:txBody>
      </p:sp>
      <p:sp>
        <p:nvSpPr>
          <p:cNvPr id="3" name="Text Placeholder 2"/>
          <p:cNvSpPr>
            <a:spLocks noGrp="1"/>
          </p:cNvSpPr>
          <p:nvPr>
            <p:ph type="body" idx="1"/>
          </p:nvPr>
        </p:nvSpPr>
        <p:spPr/>
        <p:txBody>
          <a:bodyPr/>
          <a:lstStyle/>
          <a:p>
            <a:r>
              <a:rPr lang="en-US" dirty="0" smtClean="0"/>
              <a:t>Viruses that have RNA as their genetic material are less stable than DNA viruses. However, they are able to change their outer protein coat to fool the immune system. They also can mutate quickly and adapt. An example is the common cold virus and the influenza virus. </a:t>
            </a:r>
          </a:p>
          <a:p>
            <a:pPr marL="114300" indent="0">
              <a:buNone/>
            </a:pPr>
            <a:endParaRPr lang="en-US" dirty="0" smtClean="0"/>
          </a:p>
          <a:p>
            <a:r>
              <a:rPr lang="en-US" dirty="0" smtClean="0"/>
              <a:t>Viruses that have DNA are stable and do not often mutate or change. An example is the chicken pox virus.</a:t>
            </a:r>
            <a:endParaRPr lang="en-US" dirty="0"/>
          </a:p>
          <a:p>
            <a:endParaRPr lang="en-US" dirty="0" smtClean="0"/>
          </a:p>
          <a:p>
            <a:r>
              <a:rPr lang="en-US" b="1" dirty="0" smtClean="0"/>
              <a:t>This is why a flu shot is needed every year! The virus is constantly changing itself!</a:t>
            </a:r>
          </a:p>
        </p:txBody>
      </p:sp>
    </p:spTree>
    <p:extLst>
      <p:ext uri="{BB962C8B-B14F-4D97-AF65-F5344CB8AC3E}">
        <p14:creationId xmlns:p14="http://schemas.microsoft.com/office/powerpoint/2010/main" val="375540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Viral Reproduction</a:t>
            </a:r>
            <a:endParaRPr/>
          </a:p>
        </p:txBody>
      </p:sp>
      <p:sp>
        <p:nvSpPr>
          <p:cNvPr id="106" name="Google Shape;106;p20"/>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One characteristic that viruses share with living things is their ability to multiply. </a:t>
            </a:r>
            <a:r>
              <a:rPr lang="en" sz="2400" b="1" dirty="0"/>
              <a:t>BUT a virus cannot do this on its own. </a:t>
            </a:r>
            <a:endParaRPr sz="2400" b="1" dirty="0"/>
          </a:p>
          <a:p>
            <a:pPr marL="0" lvl="0" indent="0" algn="l" rtl="0">
              <a:spcBef>
                <a:spcPts val="1600"/>
              </a:spcBef>
              <a:spcAft>
                <a:spcPts val="0"/>
              </a:spcAft>
              <a:buNone/>
            </a:pPr>
            <a:r>
              <a:rPr lang="en" sz="2400" dirty="0"/>
              <a:t>It relies on other cells to replicate its </a:t>
            </a:r>
            <a:r>
              <a:rPr lang="en" sz="2400" dirty="0" smtClean="0"/>
              <a:t>genetic material (DNA </a:t>
            </a:r>
            <a:r>
              <a:rPr lang="en" sz="2400" dirty="0"/>
              <a:t>or </a:t>
            </a:r>
            <a:r>
              <a:rPr lang="en" sz="2400" dirty="0" smtClean="0"/>
              <a:t>RNA) </a:t>
            </a:r>
            <a:r>
              <a:rPr lang="en" sz="2400" dirty="0"/>
              <a:t>and to make protein coats for each newly formed virus particle. </a:t>
            </a:r>
            <a:endParaRPr sz="2400" dirty="0"/>
          </a:p>
          <a:p>
            <a:pPr marL="0" lvl="0" indent="0" algn="l" rtl="0">
              <a:spcBef>
                <a:spcPts val="1600"/>
              </a:spcBef>
              <a:spcAft>
                <a:spcPts val="0"/>
              </a:spcAft>
              <a:buNone/>
            </a:pPr>
            <a:endParaRPr sz="2400" dirty="0"/>
          </a:p>
          <a:p>
            <a:pPr marL="0" lvl="0" indent="0" algn="l" rtl="0">
              <a:spcBef>
                <a:spcPts val="1600"/>
              </a:spcBef>
              <a:spcAft>
                <a:spcPts val="1600"/>
              </a:spcAft>
              <a:buNone/>
            </a:pPr>
            <a:endParaRPr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1475</TotalTime>
  <Words>1094</Words>
  <Application>Microsoft Office PowerPoint</Application>
  <PresentationFormat>On-screen Show (16:9)</PresentationFormat>
  <Paragraphs>76</Paragraphs>
  <Slides>23</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Amatic SC</vt:lpstr>
      <vt:lpstr>Arial</vt:lpstr>
      <vt:lpstr>Source Code Pro</vt:lpstr>
      <vt:lpstr>Beach Day</vt:lpstr>
      <vt:lpstr>Viruses</vt:lpstr>
      <vt:lpstr>Viruses</vt:lpstr>
      <vt:lpstr>Viruses</vt:lpstr>
      <vt:lpstr>PowerPoint Presentation</vt:lpstr>
      <vt:lpstr>Classifying Viruses</vt:lpstr>
      <vt:lpstr>Classifying Viruses</vt:lpstr>
      <vt:lpstr>What’s the Difference Between RNA and DNA Viruses?</vt:lpstr>
      <vt:lpstr>What’s the Difference Between DNA and RNA Viruses?</vt:lpstr>
      <vt:lpstr>Viral Reproduction</vt:lpstr>
      <vt:lpstr>Viral Reproduction</vt:lpstr>
      <vt:lpstr>Viral Reproduction</vt:lpstr>
      <vt:lpstr>Viral Reproduction</vt:lpstr>
      <vt:lpstr>Viral Reproduction</vt:lpstr>
      <vt:lpstr>The Lytic Cycle</vt:lpstr>
      <vt:lpstr>The Lytic Cycle</vt:lpstr>
      <vt:lpstr>The Lytic Cycle</vt:lpstr>
      <vt:lpstr>The Lytic Cycle and The Lysogenic Cycle</vt:lpstr>
      <vt:lpstr>The Lytic and The Lysogenic Cycle</vt:lpstr>
      <vt:lpstr>The Lysogenic Cycle</vt:lpstr>
      <vt:lpstr>PowerPoint Presentation</vt:lpstr>
      <vt:lpstr>Viruses and Disease</vt:lpstr>
      <vt:lpstr>Viruses and Disease</vt:lpstr>
      <vt:lpstr>Viruses and Disease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Viruses</dc:title>
  <dc:creator>ASHLEY GRANT</dc:creator>
  <cp:lastModifiedBy>Windows User</cp:lastModifiedBy>
  <cp:revision>11</cp:revision>
  <dcterms:modified xsi:type="dcterms:W3CDTF">2020-04-30T17:21:19Z</dcterms:modified>
</cp:coreProperties>
</file>