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5" r:id="rId2"/>
    <p:sldId id="266" r:id="rId3"/>
    <p:sldId id="269" r:id="rId4"/>
    <p:sldId id="272" r:id="rId5"/>
    <p:sldId id="280" r:id="rId6"/>
    <p:sldId id="274" r:id="rId7"/>
    <p:sldId id="275" r:id="rId8"/>
    <p:sldId id="277" r:id="rId9"/>
    <p:sldId id="278" r:id="rId10"/>
    <p:sldId id="279" r:id="rId11"/>
    <p:sldId id="281" r:id="rId12"/>
    <p:sldId id="283"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73" d="100"/>
          <a:sy n="73"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E4FA3E9-C937-4E5D-A31F-2BBBDC69360E}"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2456944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E4FA3E9-C937-4E5D-A31F-2BBBDC69360E}"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46495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E4FA3E9-C937-4E5D-A31F-2BBBDC69360E}"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411851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E4FA3E9-C937-4E5D-A31F-2BBBDC69360E}"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38426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4FA3E9-C937-4E5D-A31F-2BBBDC69360E}" type="datetimeFigureOut">
              <a:rPr lang="en-CA" smtClean="0"/>
              <a:t>2020-05-26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5795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E4FA3E9-C937-4E5D-A31F-2BBBDC69360E}" type="datetimeFigureOut">
              <a:rPr lang="en-CA" smtClean="0"/>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83176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E4FA3E9-C937-4E5D-A31F-2BBBDC69360E}" type="datetimeFigureOut">
              <a:rPr lang="en-CA" smtClean="0"/>
              <a:t>2020-05-26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36286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E4FA3E9-C937-4E5D-A31F-2BBBDC69360E}" type="datetimeFigureOut">
              <a:rPr lang="en-CA" smtClean="0"/>
              <a:t>2020-05-26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599514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FA3E9-C937-4E5D-A31F-2BBBDC69360E}" type="datetimeFigureOut">
              <a:rPr lang="en-CA" smtClean="0"/>
              <a:t>2020-05-26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209311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4FA3E9-C937-4E5D-A31F-2BBBDC69360E}" type="datetimeFigureOut">
              <a:rPr lang="en-CA" smtClean="0"/>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19565496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4FA3E9-C937-4E5D-A31F-2BBBDC69360E}" type="datetimeFigureOut">
              <a:rPr lang="en-CA" smtClean="0"/>
              <a:t>2020-05-26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634D97-2617-4E1E-B2C2-026170DFDA93}" type="slidenum">
              <a:rPr lang="en-CA" smtClean="0"/>
              <a:t>‹#›</a:t>
            </a:fld>
            <a:endParaRPr lang="en-CA"/>
          </a:p>
        </p:txBody>
      </p:sp>
    </p:spTree>
    <p:extLst>
      <p:ext uri="{BB962C8B-B14F-4D97-AF65-F5344CB8AC3E}">
        <p14:creationId xmlns:p14="http://schemas.microsoft.com/office/powerpoint/2010/main" val="93504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FA3E9-C937-4E5D-A31F-2BBBDC69360E}" type="datetimeFigureOut">
              <a:rPr lang="en-CA" smtClean="0"/>
              <a:t>2020-05-26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34D97-2617-4E1E-B2C2-026170DFDA93}" type="slidenum">
              <a:rPr lang="en-CA" smtClean="0"/>
              <a:t>‹#›</a:t>
            </a:fld>
            <a:endParaRPr lang="en-CA"/>
          </a:p>
        </p:txBody>
      </p:sp>
    </p:spTree>
    <p:extLst>
      <p:ext uri="{BB962C8B-B14F-4D97-AF65-F5344CB8AC3E}">
        <p14:creationId xmlns:p14="http://schemas.microsoft.com/office/powerpoint/2010/main" val="29277393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Kingdom Protista</a:t>
            </a:r>
            <a:endParaRPr lang="en-CA" sz="6000"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02491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82737" y="364782"/>
            <a:ext cx="7354388" cy="6137110"/>
          </a:xfrm>
          <a:prstGeom prst="rect">
            <a:avLst/>
          </a:prstGeom>
        </p:spPr>
      </p:pic>
      <p:sp>
        <p:nvSpPr>
          <p:cNvPr id="5" name="TextBox 4"/>
          <p:cNvSpPr txBox="1"/>
          <p:nvPr/>
        </p:nvSpPr>
        <p:spPr>
          <a:xfrm>
            <a:off x="587829" y="1567543"/>
            <a:ext cx="3709851" cy="3785652"/>
          </a:xfrm>
          <a:prstGeom prst="rect">
            <a:avLst/>
          </a:prstGeom>
          <a:noFill/>
        </p:spPr>
        <p:txBody>
          <a:bodyPr wrap="square" rtlCol="0">
            <a:spAutoFit/>
          </a:bodyPr>
          <a:lstStyle/>
          <a:p>
            <a:r>
              <a:rPr lang="en-US" sz="2400" b="1" dirty="0" smtClean="0"/>
              <a:t>Symptoms of malaria include:</a:t>
            </a:r>
          </a:p>
          <a:p>
            <a:pPr marL="285750" indent="-285750">
              <a:buFontTx/>
              <a:buChar char="-"/>
            </a:pPr>
            <a:r>
              <a:rPr lang="en-US" sz="2400" dirty="0" smtClean="0"/>
              <a:t>Fever</a:t>
            </a:r>
          </a:p>
          <a:p>
            <a:pPr marL="285750" indent="-285750">
              <a:buFontTx/>
              <a:buChar char="-"/>
            </a:pPr>
            <a:r>
              <a:rPr lang="en-US" sz="2400" dirty="0" smtClean="0"/>
              <a:t>Chills</a:t>
            </a:r>
          </a:p>
          <a:p>
            <a:pPr marL="285750" indent="-285750">
              <a:buFontTx/>
              <a:buChar char="-"/>
            </a:pPr>
            <a:r>
              <a:rPr lang="en-US" sz="2400" dirty="0" smtClean="0"/>
              <a:t>Headache</a:t>
            </a:r>
          </a:p>
          <a:p>
            <a:pPr marL="285750" indent="-285750">
              <a:buFontTx/>
              <a:buChar char="-"/>
            </a:pPr>
            <a:r>
              <a:rPr lang="en-US" sz="2400" dirty="0" smtClean="0"/>
              <a:t>Nausea</a:t>
            </a:r>
            <a:r>
              <a:rPr lang="en-CA" sz="2400" dirty="0" smtClean="0"/>
              <a:t> &amp; vomiting</a:t>
            </a:r>
          </a:p>
          <a:p>
            <a:pPr marL="285750" indent="-285750">
              <a:buFontTx/>
              <a:buChar char="-"/>
            </a:pPr>
            <a:r>
              <a:rPr lang="en-US" sz="2400" dirty="0" smtClean="0"/>
              <a:t>Muscle pain &amp; fatigue</a:t>
            </a:r>
          </a:p>
          <a:p>
            <a:pPr marL="285750" indent="-285750">
              <a:buFontTx/>
              <a:buChar char="-"/>
            </a:pPr>
            <a:endParaRPr lang="en-US" sz="2400" b="1" dirty="0"/>
          </a:p>
          <a:p>
            <a:r>
              <a:rPr lang="en-US" sz="2400" b="1" dirty="0" smtClean="0"/>
              <a:t>Malaria can be fatal if left untreated!</a:t>
            </a:r>
          </a:p>
        </p:txBody>
      </p:sp>
    </p:spTree>
    <p:extLst>
      <p:ext uri="{BB962C8B-B14F-4D97-AF65-F5344CB8AC3E}">
        <p14:creationId xmlns:p14="http://schemas.microsoft.com/office/powerpoint/2010/main" val="3749046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4" y="642594"/>
            <a:ext cx="7593874" cy="1371600"/>
          </a:xfrm>
        </p:spPr>
        <p:txBody>
          <a:bodyPr/>
          <a:lstStyle/>
          <a:p>
            <a:r>
              <a:rPr lang="en-US" dirty="0" smtClean="0"/>
              <a:t>Algae (Plant-like Protists)</a:t>
            </a:r>
            <a:endParaRPr lang="en-CA" dirty="0"/>
          </a:p>
        </p:txBody>
      </p:sp>
      <p:sp>
        <p:nvSpPr>
          <p:cNvPr id="3" name="Content Placeholder 2"/>
          <p:cNvSpPr>
            <a:spLocks noGrp="1"/>
          </p:cNvSpPr>
          <p:nvPr>
            <p:ph idx="1"/>
          </p:nvPr>
        </p:nvSpPr>
        <p:spPr>
          <a:xfrm>
            <a:off x="0" y="2014193"/>
            <a:ext cx="6031729" cy="4700115"/>
          </a:xfrm>
        </p:spPr>
        <p:txBody>
          <a:bodyPr>
            <a:normAutofit fontScale="70000" lnSpcReduction="20000"/>
          </a:bodyPr>
          <a:lstStyle/>
          <a:p>
            <a:r>
              <a:rPr lang="en-US" dirty="0" smtClean="0"/>
              <a:t>Algae are simple, aquatic organisms. They range in size from single cells that live in puddles to giant seaweeds that are 60 m in length. </a:t>
            </a:r>
          </a:p>
          <a:p>
            <a:r>
              <a:rPr lang="en-US" dirty="0" smtClean="0"/>
              <a:t>Because these organisms carry out photosynthesis, they were once classified as plants but they lack stems, leaves and roots so that classification eventually changed. </a:t>
            </a:r>
          </a:p>
          <a:p>
            <a:r>
              <a:rPr lang="en-US" dirty="0" smtClean="0"/>
              <a:t>Algae have been on Earth for more than 2 billion years and scientists are still discovering new species. </a:t>
            </a:r>
          </a:p>
          <a:p>
            <a:r>
              <a:rPr lang="en-US" dirty="0"/>
              <a:t>Algae are classified based on the type of chloroplasts and pigments they contain. Chloroplasts are organelles found in plants and algae that perform photosynthesis. </a:t>
            </a:r>
          </a:p>
          <a:p>
            <a:r>
              <a:rPr lang="en-US" dirty="0"/>
              <a:t>Algae range from being multicellular to unicellular. Other differences include the chemistry of their cell walls, the number and position of flagella if they have any and the form that food storage takes in their cells. </a:t>
            </a:r>
          </a:p>
          <a:p>
            <a:endParaRPr lang="en-US" dirty="0" smtClean="0"/>
          </a:p>
          <a:p>
            <a:pPr marL="274320" lvl="1" indent="0">
              <a:buNone/>
            </a:pPr>
            <a:endParaRPr lang="en-CA" dirty="0"/>
          </a:p>
        </p:txBody>
      </p:sp>
      <p:pic>
        <p:nvPicPr>
          <p:cNvPr id="6" name="Picture 5"/>
          <p:cNvPicPr>
            <a:picLocks noChangeAspect="1"/>
          </p:cNvPicPr>
          <p:nvPr/>
        </p:nvPicPr>
        <p:blipFill>
          <a:blip r:embed="rId2"/>
          <a:stretch>
            <a:fillRect/>
          </a:stretch>
        </p:blipFill>
        <p:spPr>
          <a:xfrm>
            <a:off x="7983583" y="455934"/>
            <a:ext cx="3577133" cy="2682850"/>
          </a:xfrm>
          <a:prstGeom prst="rect">
            <a:avLst/>
          </a:prstGeom>
        </p:spPr>
      </p:pic>
      <p:pic>
        <p:nvPicPr>
          <p:cNvPr id="5" name="Picture 4"/>
          <p:cNvPicPr>
            <a:picLocks noChangeAspect="1"/>
          </p:cNvPicPr>
          <p:nvPr/>
        </p:nvPicPr>
        <p:blipFill>
          <a:blip r:embed="rId3"/>
          <a:stretch>
            <a:fillRect/>
          </a:stretch>
        </p:blipFill>
        <p:spPr>
          <a:xfrm>
            <a:off x="7983583" y="3385860"/>
            <a:ext cx="4158343" cy="3118757"/>
          </a:xfrm>
          <a:prstGeom prst="rect">
            <a:avLst/>
          </a:prstGeom>
        </p:spPr>
      </p:pic>
    </p:spTree>
    <p:extLst>
      <p:ext uri="{BB962C8B-B14F-4D97-AF65-F5344CB8AC3E}">
        <p14:creationId xmlns:p14="http://schemas.microsoft.com/office/powerpoint/2010/main" val="530666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642594"/>
            <a:ext cx="11403874" cy="1371600"/>
          </a:xfrm>
        </p:spPr>
        <p:txBody>
          <a:bodyPr>
            <a:normAutofit/>
          </a:bodyPr>
          <a:lstStyle/>
          <a:p>
            <a:r>
              <a:rPr lang="en-US" sz="4100" dirty="0" smtClean="0"/>
              <a:t>Slime and Water </a:t>
            </a:r>
            <a:r>
              <a:rPr lang="en-US" sz="4100" dirty="0" err="1" smtClean="0"/>
              <a:t>Moulds</a:t>
            </a:r>
            <a:r>
              <a:rPr lang="en-US" sz="4100" dirty="0" smtClean="0"/>
              <a:t> (Fungus-like Protists)</a:t>
            </a:r>
            <a:endParaRPr lang="en-CA" sz="4100" dirty="0"/>
          </a:p>
        </p:txBody>
      </p:sp>
      <p:sp>
        <p:nvSpPr>
          <p:cNvPr id="3" name="Content Placeholder 2"/>
          <p:cNvSpPr>
            <a:spLocks noGrp="1"/>
          </p:cNvSpPr>
          <p:nvPr>
            <p:ph idx="1"/>
          </p:nvPr>
        </p:nvSpPr>
        <p:spPr>
          <a:xfrm>
            <a:off x="483326" y="2103120"/>
            <a:ext cx="6048103" cy="3931920"/>
          </a:xfrm>
        </p:spPr>
        <p:txBody>
          <a:bodyPr>
            <a:normAutofit/>
          </a:bodyPr>
          <a:lstStyle/>
          <a:p>
            <a:r>
              <a:rPr lang="en-US" sz="2000" dirty="0" smtClean="0"/>
              <a:t>These are difficult to classify as they have characteristics of fungi, protozoa and plants. But since they do not fit nicely into any other group, Kingdom Protista is the perfect place to classify them. </a:t>
            </a:r>
          </a:p>
          <a:p>
            <a:r>
              <a:rPr lang="en-US" sz="2000" b="1" dirty="0" smtClean="0"/>
              <a:t>Water </a:t>
            </a:r>
            <a:r>
              <a:rPr lang="en-US" sz="2000" b="1" dirty="0" err="1" smtClean="0"/>
              <a:t>moulds</a:t>
            </a:r>
            <a:r>
              <a:rPr lang="en-US" sz="2000" b="1" dirty="0"/>
              <a:t> </a:t>
            </a:r>
            <a:r>
              <a:rPr lang="en-US" sz="2000" b="1" dirty="0" smtClean="0"/>
              <a:t>(Phylum </a:t>
            </a:r>
            <a:r>
              <a:rPr lang="en-US" sz="2000" b="1" dirty="0" err="1" smtClean="0"/>
              <a:t>Oomycota</a:t>
            </a:r>
            <a:r>
              <a:rPr lang="en-US" sz="2000" b="1" dirty="0" smtClean="0"/>
              <a:t>): </a:t>
            </a:r>
            <a:r>
              <a:rPr lang="en-US" sz="2000" dirty="0" smtClean="0"/>
              <a:t>Most feed on dead matter (they are </a:t>
            </a:r>
            <a:r>
              <a:rPr lang="en-US" sz="2000" b="1" dirty="0" smtClean="0"/>
              <a:t>saprotrophs</a:t>
            </a:r>
            <a:r>
              <a:rPr lang="en-US" sz="2000" dirty="0" smtClean="0"/>
              <a:t>) but some are parasites on fish, insects and plants. They grown “filaments” which they extend into the bodies of their prey, where they then release digestive enzymes and absorb the nutrients. </a:t>
            </a:r>
            <a:endParaRPr lang="en-CA" sz="2000" b="1" dirty="0"/>
          </a:p>
        </p:txBody>
      </p:sp>
      <p:pic>
        <p:nvPicPr>
          <p:cNvPr id="4" name="Picture 3"/>
          <p:cNvPicPr>
            <a:picLocks noChangeAspect="1"/>
          </p:cNvPicPr>
          <p:nvPr/>
        </p:nvPicPr>
        <p:blipFill>
          <a:blip r:embed="rId2"/>
          <a:stretch>
            <a:fillRect/>
          </a:stretch>
        </p:blipFill>
        <p:spPr>
          <a:xfrm>
            <a:off x="6531429" y="2103120"/>
            <a:ext cx="5238750" cy="3629025"/>
          </a:xfrm>
          <a:prstGeom prst="rect">
            <a:avLst/>
          </a:prstGeom>
        </p:spPr>
      </p:pic>
    </p:spTree>
    <p:extLst>
      <p:ext uri="{BB962C8B-B14F-4D97-AF65-F5344CB8AC3E}">
        <p14:creationId xmlns:p14="http://schemas.microsoft.com/office/powerpoint/2010/main" val="325120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642594"/>
            <a:ext cx="11351622" cy="1371600"/>
          </a:xfrm>
        </p:spPr>
        <p:txBody>
          <a:bodyPr>
            <a:normAutofit/>
          </a:bodyPr>
          <a:lstStyle/>
          <a:p>
            <a:r>
              <a:rPr lang="en-US" sz="4100" dirty="0"/>
              <a:t>Slime and Water </a:t>
            </a:r>
            <a:r>
              <a:rPr lang="en-US" sz="4100" dirty="0" err="1"/>
              <a:t>Moulds</a:t>
            </a:r>
            <a:r>
              <a:rPr lang="en-US" sz="4100" dirty="0"/>
              <a:t> (Fungus-like Protists)</a:t>
            </a:r>
            <a:endParaRPr lang="en-CA" sz="4100" dirty="0"/>
          </a:p>
        </p:txBody>
      </p:sp>
      <p:sp>
        <p:nvSpPr>
          <p:cNvPr id="3" name="Content Placeholder 2"/>
          <p:cNvSpPr>
            <a:spLocks noGrp="1"/>
          </p:cNvSpPr>
          <p:nvPr>
            <p:ph idx="1"/>
          </p:nvPr>
        </p:nvSpPr>
        <p:spPr>
          <a:xfrm>
            <a:off x="404950" y="2103120"/>
            <a:ext cx="5251267" cy="3931920"/>
          </a:xfrm>
        </p:spPr>
        <p:txBody>
          <a:bodyPr>
            <a:normAutofit/>
          </a:bodyPr>
          <a:lstStyle/>
          <a:p>
            <a:r>
              <a:rPr lang="en-US" sz="2000" b="1" dirty="0" err="1" smtClean="0"/>
              <a:t>Plasmodial</a:t>
            </a:r>
            <a:r>
              <a:rPr lang="en-US" sz="2000" b="1" dirty="0" smtClean="0"/>
              <a:t> slime </a:t>
            </a:r>
            <a:r>
              <a:rPr lang="en-US" sz="2000" b="1" dirty="0" err="1" smtClean="0"/>
              <a:t>moulds</a:t>
            </a:r>
            <a:r>
              <a:rPr lang="en-US" sz="2000" b="1" dirty="0" smtClean="0"/>
              <a:t> (Phylum </a:t>
            </a:r>
            <a:r>
              <a:rPr lang="en-US" sz="2000" b="1" dirty="0" err="1" smtClean="0"/>
              <a:t>Myxomycota</a:t>
            </a:r>
            <a:r>
              <a:rPr lang="en-US" sz="2000" b="1" dirty="0" smtClean="0"/>
              <a:t>): </a:t>
            </a:r>
            <a:r>
              <a:rPr lang="en-US" sz="2000" dirty="0" smtClean="0"/>
              <a:t>Visible to the naked eye as tiny slug-like organisms that creep over damp, decaying plant material in forests and fields. They feed by engulfing small particles of food into their cytoplasm. </a:t>
            </a:r>
          </a:p>
          <a:p>
            <a:pPr>
              <a:lnSpc>
                <a:spcPct val="100000"/>
              </a:lnSpc>
            </a:pPr>
            <a:r>
              <a:rPr lang="en-US" sz="2000" dirty="0" err="1" smtClean="0"/>
              <a:t>Plasmodial</a:t>
            </a:r>
            <a:r>
              <a:rPr lang="en-US" sz="2000" dirty="0" smtClean="0"/>
              <a:t> slime </a:t>
            </a:r>
            <a:r>
              <a:rPr lang="en-US" sz="2000" dirty="0" err="1" smtClean="0"/>
              <a:t>moulds</a:t>
            </a:r>
            <a:r>
              <a:rPr lang="en-US" sz="2000" dirty="0" smtClean="0"/>
              <a:t> are able to produce spores that allow them to survive when conditions are dry. When damp conditions return, the spores germinate and grow into new slime </a:t>
            </a:r>
            <a:r>
              <a:rPr lang="en-US" sz="2000" dirty="0" err="1" smtClean="0"/>
              <a:t>moulds</a:t>
            </a:r>
            <a:r>
              <a:rPr lang="en-US" dirty="0" smtClean="0"/>
              <a:t>. </a:t>
            </a:r>
          </a:p>
        </p:txBody>
      </p:sp>
      <p:pic>
        <p:nvPicPr>
          <p:cNvPr id="4" name="Picture 3"/>
          <p:cNvPicPr>
            <a:picLocks noChangeAspect="1"/>
          </p:cNvPicPr>
          <p:nvPr/>
        </p:nvPicPr>
        <p:blipFill>
          <a:blip r:embed="rId2"/>
          <a:stretch>
            <a:fillRect/>
          </a:stretch>
        </p:blipFill>
        <p:spPr>
          <a:xfrm>
            <a:off x="7302138" y="2555421"/>
            <a:ext cx="4036423" cy="3027317"/>
          </a:xfrm>
          <a:prstGeom prst="rect">
            <a:avLst/>
          </a:prstGeom>
        </p:spPr>
      </p:pic>
    </p:spTree>
    <p:extLst>
      <p:ext uri="{BB962C8B-B14F-4D97-AF65-F5344CB8AC3E}">
        <p14:creationId xmlns:p14="http://schemas.microsoft.com/office/powerpoint/2010/main" val="369568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Kingdom Protista</a:t>
            </a:r>
            <a:endParaRPr lang="en-CA" dirty="0"/>
          </a:p>
        </p:txBody>
      </p:sp>
      <p:sp>
        <p:nvSpPr>
          <p:cNvPr id="3" name="Content Placeholder 2"/>
          <p:cNvSpPr>
            <a:spLocks noGrp="1"/>
          </p:cNvSpPr>
          <p:nvPr>
            <p:ph idx="1"/>
          </p:nvPr>
        </p:nvSpPr>
        <p:spPr>
          <a:xfrm>
            <a:off x="457201" y="1690688"/>
            <a:ext cx="11273246" cy="4448855"/>
          </a:xfrm>
        </p:spPr>
        <p:txBody>
          <a:bodyPr>
            <a:noAutofit/>
          </a:bodyPr>
          <a:lstStyle/>
          <a:p>
            <a:r>
              <a:rPr lang="en-US" sz="2400" dirty="0" smtClean="0"/>
              <a:t>Imagine you’ve take a sample of pond water and look at it under a microscope. You see tiny organisms of various shapes, </a:t>
            </a:r>
            <a:r>
              <a:rPr lang="en-US" sz="2400" dirty="0" err="1" smtClean="0"/>
              <a:t>colours</a:t>
            </a:r>
            <a:r>
              <a:rPr lang="en-US" sz="2400" dirty="0" smtClean="0"/>
              <a:t> and sizes. These organisms may all seem very different but they are all members of </a:t>
            </a:r>
            <a:r>
              <a:rPr lang="en-US" sz="2400" b="1" dirty="0" smtClean="0"/>
              <a:t>Kingdom Protista. </a:t>
            </a:r>
            <a:r>
              <a:rPr lang="en-US" sz="2400" dirty="0" smtClean="0"/>
              <a:t>These organisms are not necessarily closely related to each other…</a:t>
            </a:r>
            <a:r>
              <a:rPr lang="en-US" sz="2400" dirty="0"/>
              <a:t>t</a:t>
            </a:r>
            <a:r>
              <a:rPr lang="en-US" sz="2400" dirty="0" smtClean="0"/>
              <a:t>hey are classified together because they do not fit into the other kingdoms!</a:t>
            </a:r>
          </a:p>
          <a:p>
            <a:endParaRPr lang="en-US" sz="2400" dirty="0" smtClean="0"/>
          </a:p>
          <a:p>
            <a:r>
              <a:rPr lang="en-US" sz="2400" dirty="0"/>
              <a:t>They are classified into 3 major groups based on their type of nutrition (the food they eat).</a:t>
            </a:r>
          </a:p>
          <a:p>
            <a:pPr marL="457200" indent="-457200">
              <a:buFont typeface="+mj-lt"/>
              <a:buAutoNum type="arabicPeriod"/>
            </a:pPr>
            <a:r>
              <a:rPr lang="en-US" sz="2400" b="1" dirty="0"/>
              <a:t>Protozoa </a:t>
            </a:r>
            <a:r>
              <a:rPr lang="en-US" sz="2400" dirty="0"/>
              <a:t>(animal-like protists) are heterotrophs that ingest or absorb their food. </a:t>
            </a:r>
          </a:p>
          <a:p>
            <a:pPr marL="457200" indent="-457200">
              <a:buFont typeface="+mj-lt"/>
              <a:buAutoNum type="arabicPeriod"/>
            </a:pPr>
            <a:r>
              <a:rPr lang="en-US" sz="2400" b="1" dirty="0" err="1"/>
              <a:t>Algea</a:t>
            </a:r>
            <a:r>
              <a:rPr lang="en-US" sz="2400" b="1" dirty="0"/>
              <a:t> </a:t>
            </a:r>
            <a:r>
              <a:rPr lang="en-US" sz="2400" dirty="0"/>
              <a:t>(plant-like protists) are autotrophs that carry out photosynthesis.</a:t>
            </a:r>
          </a:p>
          <a:p>
            <a:pPr marL="457200" indent="-457200">
              <a:buFont typeface="+mj-lt"/>
              <a:buAutoNum type="arabicPeriod"/>
            </a:pPr>
            <a:r>
              <a:rPr lang="en-US" sz="2400" b="1" dirty="0"/>
              <a:t>Slime </a:t>
            </a:r>
            <a:r>
              <a:rPr lang="en-US" sz="2400" b="1" dirty="0" err="1"/>
              <a:t>moulds</a:t>
            </a:r>
            <a:r>
              <a:rPr lang="en-US" sz="2400" b="1" dirty="0"/>
              <a:t> and water </a:t>
            </a:r>
            <a:r>
              <a:rPr lang="en-US" sz="2400" b="1" dirty="0" err="1"/>
              <a:t>moulds</a:t>
            </a:r>
            <a:r>
              <a:rPr lang="en-US" sz="2400" b="1" dirty="0"/>
              <a:t> </a:t>
            </a:r>
            <a:r>
              <a:rPr lang="en-US" sz="2400" dirty="0"/>
              <a:t>are fungus-like and heterotrophic. </a:t>
            </a:r>
            <a:endParaRPr lang="en-CA" sz="2400" b="1" dirty="0"/>
          </a:p>
          <a:p>
            <a:endParaRPr lang="en-CA" sz="2400" dirty="0"/>
          </a:p>
        </p:txBody>
      </p:sp>
    </p:spTree>
    <p:extLst>
      <p:ext uri="{BB962C8B-B14F-4D97-AF65-F5344CB8AC3E}">
        <p14:creationId xmlns:p14="http://schemas.microsoft.com/office/powerpoint/2010/main" val="3117220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Protozoa (Animal-like Protists)</a:t>
            </a:r>
            <a:endParaRPr lang="en-CA" dirty="0"/>
          </a:p>
        </p:txBody>
      </p:sp>
      <p:sp>
        <p:nvSpPr>
          <p:cNvPr id="3" name="Content Placeholder 2"/>
          <p:cNvSpPr>
            <a:spLocks noGrp="1"/>
          </p:cNvSpPr>
          <p:nvPr>
            <p:ph idx="1"/>
          </p:nvPr>
        </p:nvSpPr>
        <p:spPr>
          <a:xfrm>
            <a:off x="600892" y="1920240"/>
            <a:ext cx="10985862" cy="4114800"/>
          </a:xfrm>
        </p:spPr>
        <p:txBody>
          <a:bodyPr>
            <a:normAutofit/>
          </a:bodyPr>
          <a:lstStyle/>
          <a:p>
            <a:r>
              <a:rPr lang="en-US" sz="2400" dirty="0" smtClean="0"/>
              <a:t>Protozoa obtain their food by feeding on other organisms or dead matter. Some are scavengers that absorb or ingest materials from their surroundings.</a:t>
            </a:r>
            <a:r>
              <a:rPr lang="en-CA" sz="2400" dirty="0" smtClean="0"/>
              <a:t> There are parasitic species that can even live inside of humans. </a:t>
            </a:r>
          </a:p>
          <a:p>
            <a:r>
              <a:rPr lang="en-US" sz="2400" dirty="0" smtClean="0"/>
              <a:t>Protozoa vary in shape and size. Most live as single cells but some form colonies. No protozoa have cell walls. </a:t>
            </a:r>
          </a:p>
          <a:p>
            <a:r>
              <a:rPr lang="en-US" sz="2400" dirty="0"/>
              <a:t>Many protozoa, especially parasitic species, have complex life cycles with multiple stages. Sometimes the life cycle stages are so different from each other that the organisms have been mistaken for completely other organisms .</a:t>
            </a:r>
          </a:p>
          <a:p>
            <a:r>
              <a:rPr lang="en-US" sz="2400" dirty="0"/>
              <a:t>Most protozoa can move, and species are usually classified in four </a:t>
            </a:r>
            <a:r>
              <a:rPr lang="en-US" sz="2400" b="1" dirty="0"/>
              <a:t>phyla </a:t>
            </a:r>
            <a:r>
              <a:rPr lang="en-US" sz="2400" dirty="0"/>
              <a:t>(see </a:t>
            </a:r>
            <a:r>
              <a:rPr lang="en-US" sz="2400" i="1" dirty="0"/>
              <a:t>Classification of Life </a:t>
            </a:r>
            <a:r>
              <a:rPr lang="en-US" sz="2400" dirty="0"/>
              <a:t>notes) based on their methods of locomotion </a:t>
            </a:r>
          </a:p>
          <a:p>
            <a:endParaRPr lang="en-US" sz="2400" dirty="0" smtClean="0"/>
          </a:p>
        </p:txBody>
      </p:sp>
    </p:spTree>
    <p:extLst>
      <p:ext uri="{BB962C8B-B14F-4D97-AF65-F5344CB8AC3E}">
        <p14:creationId xmlns:p14="http://schemas.microsoft.com/office/powerpoint/2010/main" val="342116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642594"/>
            <a:ext cx="11403874" cy="1371600"/>
          </a:xfrm>
        </p:spPr>
        <p:txBody>
          <a:bodyPr>
            <a:normAutofit/>
          </a:bodyPr>
          <a:lstStyle/>
          <a:p>
            <a:r>
              <a:rPr lang="en-US" sz="4000" dirty="0" smtClean="0"/>
              <a:t>Protozoa: Flagellates (Phylum </a:t>
            </a:r>
            <a:r>
              <a:rPr lang="en-US" sz="4000" dirty="0" err="1" smtClean="0"/>
              <a:t>Zoomastigina</a:t>
            </a:r>
            <a:r>
              <a:rPr lang="en-US" sz="4000" dirty="0" smtClean="0"/>
              <a:t>) </a:t>
            </a:r>
            <a:endParaRPr lang="en-CA" sz="4000" dirty="0"/>
          </a:p>
        </p:txBody>
      </p:sp>
      <p:sp>
        <p:nvSpPr>
          <p:cNvPr id="3" name="Content Placeholder 2"/>
          <p:cNvSpPr>
            <a:spLocks noGrp="1"/>
          </p:cNvSpPr>
          <p:nvPr>
            <p:ph idx="1"/>
          </p:nvPr>
        </p:nvSpPr>
        <p:spPr>
          <a:xfrm>
            <a:off x="404949" y="1872343"/>
            <a:ext cx="6753497" cy="4763588"/>
          </a:xfrm>
        </p:spPr>
        <p:txBody>
          <a:bodyPr>
            <a:normAutofit fontScale="92500" lnSpcReduction="10000"/>
          </a:bodyPr>
          <a:lstStyle/>
          <a:p>
            <a:r>
              <a:rPr lang="en-US" sz="2400" dirty="0" smtClean="0"/>
              <a:t>These organisms have one or more flagella that whip from side to side for movement. </a:t>
            </a:r>
          </a:p>
          <a:p>
            <a:r>
              <a:rPr lang="en-US" sz="2400" dirty="0" smtClean="0"/>
              <a:t>Have a hard protective covering over their outer membrane. </a:t>
            </a:r>
          </a:p>
          <a:p>
            <a:r>
              <a:rPr lang="en-US" sz="2400" dirty="0" smtClean="0"/>
              <a:t>Some are free-living, some are parasites and some live in </a:t>
            </a:r>
            <a:r>
              <a:rPr lang="en-US" sz="2400" b="1" dirty="0" smtClean="0"/>
              <a:t>symbiotic relationships </a:t>
            </a:r>
            <a:r>
              <a:rPr lang="en-US" sz="2400" dirty="0" smtClean="0"/>
              <a:t>(interactions between species that can be positive, negative or neutral).</a:t>
            </a:r>
          </a:p>
          <a:p>
            <a:r>
              <a:rPr lang="en-US" sz="2400" dirty="0" smtClean="0"/>
              <a:t>Among the symbiotic flagellates are many species that live in the digestive tracts of animals that help the animal digest the plant material they are eating</a:t>
            </a:r>
          </a:p>
          <a:p>
            <a:pPr lvl="1"/>
            <a:r>
              <a:rPr lang="en-US" sz="2000" dirty="0" smtClean="0"/>
              <a:t>For example: termites feed on wood, but they are unable to digest the tough cellulose that makes up a large part of their diet. Flagellates live in termite guts and produce enzymes that convert cellulose to a food source that the termites can use. In return, the flagellates receive a steady supply of food and a warm, protected environment. </a:t>
            </a:r>
          </a:p>
          <a:p>
            <a:pPr marL="0" indent="0">
              <a:buNone/>
            </a:pPr>
            <a:endParaRPr lang="en-CA" dirty="0"/>
          </a:p>
        </p:txBody>
      </p:sp>
      <p:pic>
        <p:nvPicPr>
          <p:cNvPr id="4" name="Picture 3"/>
          <p:cNvPicPr>
            <a:picLocks noChangeAspect="1"/>
          </p:cNvPicPr>
          <p:nvPr/>
        </p:nvPicPr>
        <p:blipFill>
          <a:blip r:embed="rId2"/>
          <a:stretch>
            <a:fillRect/>
          </a:stretch>
        </p:blipFill>
        <p:spPr>
          <a:xfrm>
            <a:off x="7392127" y="2455818"/>
            <a:ext cx="4158491" cy="2340512"/>
          </a:xfrm>
          <a:prstGeom prst="rect">
            <a:avLst/>
          </a:prstGeom>
        </p:spPr>
      </p:pic>
    </p:spTree>
    <p:extLst>
      <p:ext uri="{BB962C8B-B14F-4D97-AF65-F5344CB8AC3E}">
        <p14:creationId xmlns:p14="http://schemas.microsoft.com/office/powerpoint/2010/main" val="1355238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1737360"/>
          </a:xfrm>
        </p:spPr>
        <p:txBody>
          <a:bodyPr/>
          <a:lstStyle/>
          <a:p>
            <a:r>
              <a:rPr lang="en-US" dirty="0" smtClean="0"/>
              <a:t>Symbiotic Relationships</a:t>
            </a:r>
            <a:endParaRPr lang="en-CA" dirty="0"/>
          </a:p>
        </p:txBody>
      </p:sp>
      <p:sp>
        <p:nvSpPr>
          <p:cNvPr id="3" name="Content Placeholder 2"/>
          <p:cNvSpPr>
            <a:spLocks noGrp="1"/>
          </p:cNvSpPr>
          <p:nvPr>
            <p:ph idx="1"/>
          </p:nvPr>
        </p:nvSpPr>
        <p:spPr>
          <a:xfrm>
            <a:off x="411480" y="1417320"/>
            <a:ext cx="11338560" cy="5097780"/>
          </a:xfrm>
        </p:spPr>
        <p:txBody>
          <a:bodyPr>
            <a:normAutofit fontScale="85000" lnSpcReduction="20000"/>
          </a:bodyPr>
          <a:lstStyle/>
          <a:p>
            <a:r>
              <a:rPr lang="en-US" dirty="0" smtClean="0"/>
              <a:t>There are three basic types of symbiotic relationships:</a:t>
            </a:r>
          </a:p>
          <a:p>
            <a:pPr marL="342900" indent="-342900">
              <a:buFont typeface="+mj-lt"/>
              <a:buAutoNum type="arabicPeriod"/>
            </a:pPr>
            <a:r>
              <a:rPr lang="en-US" b="1" dirty="0" smtClean="0"/>
              <a:t>Mutualism is when both species benefit from the relationship.</a:t>
            </a:r>
          </a:p>
          <a:p>
            <a:pPr marL="0" indent="0">
              <a:buNone/>
            </a:pPr>
            <a:r>
              <a:rPr lang="en-US" dirty="0"/>
              <a:t>G</a:t>
            </a:r>
            <a:r>
              <a:rPr lang="en-US" dirty="0" smtClean="0"/>
              <a:t>oby fish and shrimp. The nearly blind shrimp and fish spend most of their time together. The shrimp builds a burrow in the sand for them to both live in. When a predator comes near, the fish warns the shrimp and they both burrow until the predator is gone. </a:t>
            </a:r>
          </a:p>
          <a:p>
            <a:pPr marL="0" indent="0">
              <a:buNone/>
            </a:pPr>
            <a:endParaRPr lang="en-US" b="1" dirty="0"/>
          </a:p>
          <a:p>
            <a:pPr marL="0" indent="0">
              <a:buNone/>
            </a:pPr>
            <a:r>
              <a:rPr lang="en-US" b="1" dirty="0" smtClean="0"/>
              <a:t>2. Commensalism is when one species benefits while the other is not affected. </a:t>
            </a:r>
          </a:p>
          <a:p>
            <a:pPr marL="0" indent="0">
              <a:buNone/>
            </a:pPr>
            <a:r>
              <a:rPr lang="en-US" dirty="0"/>
              <a:t>M</a:t>
            </a:r>
            <a:r>
              <a:rPr lang="en-US" dirty="0" smtClean="0"/>
              <a:t>ites attach themselves to larger flying insects to get a free ride. Also, hermit crabs use the shells of dead snails for homes. </a:t>
            </a:r>
          </a:p>
          <a:p>
            <a:pPr marL="0" indent="0">
              <a:buNone/>
            </a:pPr>
            <a:endParaRPr lang="en-US" dirty="0"/>
          </a:p>
          <a:p>
            <a:pPr marL="0" indent="0">
              <a:buNone/>
            </a:pPr>
            <a:r>
              <a:rPr lang="en-US" b="1" dirty="0" smtClean="0"/>
              <a:t>3. Parasitism is when one species benefits (the parasite), while the other is harmed (the host).  </a:t>
            </a:r>
          </a:p>
          <a:p>
            <a:pPr marL="0" indent="0">
              <a:buNone/>
            </a:pPr>
            <a:r>
              <a:rPr lang="en-US" dirty="0" smtClean="0"/>
              <a:t>Roundworms are parasites of mammals, like humans, cats and dogs. The worms produce a huge number of eggs which are passed in the host’s feces to the environment. Hosts get infected by swallowing the eggs in contaminated food or water. </a:t>
            </a:r>
          </a:p>
          <a:p>
            <a:pPr marL="0" indent="0">
              <a:buNone/>
            </a:pPr>
            <a:endParaRPr lang="en-US" dirty="0" smtClean="0"/>
          </a:p>
        </p:txBody>
      </p:sp>
    </p:spTree>
    <p:extLst>
      <p:ext uri="{BB962C8B-B14F-4D97-AF65-F5344CB8AC3E}">
        <p14:creationId xmlns:p14="http://schemas.microsoft.com/office/powerpoint/2010/main" val="1801566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478971"/>
            <a:ext cx="11456125" cy="1335315"/>
          </a:xfrm>
        </p:spPr>
        <p:txBody>
          <a:bodyPr>
            <a:normAutofit/>
          </a:bodyPr>
          <a:lstStyle/>
          <a:p>
            <a:r>
              <a:rPr lang="en-US" dirty="0" smtClean="0"/>
              <a:t>Protozoa: </a:t>
            </a:r>
            <a:r>
              <a:rPr lang="en-US" dirty="0" err="1" smtClean="0"/>
              <a:t>Sarcodines</a:t>
            </a:r>
            <a:r>
              <a:rPr lang="en-US" dirty="0" smtClean="0"/>
              <a:t> (Phylum </a:t>
            </a:r>
            <a:r>
              <a:rPr lang="en-US" dirty="0" err="1" smtClean="0"/>
              <a:t>Sarcodina</a:t>
            </a:r>
            <a:r>
              <a:rPr lang="en-US" dirty="0" smtClean="0"/>
              <a:t>)</a:t>
            </a:r>
            <a:endParaRPr lang="en-CA" dirty="0"/>
          </a:p>
        </p:txBody>
      </p:sp>
      <p:sp>
        <p:nvSpPr>
          <p:cNvPr id="3" name="Content Placeholder 2"/>
          <p:cNvSpPr>
            <a:spLocks noGrp="1"/>
          </p:cNvSpPr>
          <p:nvPr>
            <p:ph idx="1"/>
          </p:nvPr>
        </p:nvSpPr>
        <p:spPr>
          <a:xfrm>
            <a:off x="653144" y="2103120"/>
            <a:ext cx="5907314" cy="3931920"/>
          </a:xfrm>
        </p:spPr>
        <p:txBody>
          <a:bodyPr>
            <a:normAutofit/>
          </a:bodyPr>
          <a:lstStyle/>
          <a:p>
            <a:r>
              <a:rPr lang="en-US" sz="2400" dirty="0" smtClean="0"/>
              <a:t>Also known as </a:t>
            </a:r>
            <a:r>
              <a:rPr lang="en-US" sz="2400" b="1" dirty="0" smtClean="0"/>
              <a:t>amoeba</a:t>
            </a:r>
            <a:r>
              <a:rPr lang="en-US" sz="2400" dirty="0" smtClean="0"/>
              <a:t>, they move and engulf their prey by producing feet-like extensions of their cytoplasm called </a:t>
            </a:r>
            <a:r>
              <a:rPr lang="en-US" sz="2400" b="1" dirty="0" smtClean="0"/>
              <a:t>pseudopodia (pseudo = false, podia = feet).</a:t>
            </a:r>
          </a:p>
          <a:p>
            <a:r>
              <a:rPr lang="en-US" sz="2400" dirty="0" smtClean="0"/>
              <a:t>Foraminifera are marine amoeba that have shells made of calcium carbonate. They are very abundant and much of the ocean floor is made of their shells that have piled up over millions of years. </a:t>
            </a:r>
            <a:endParaRPr lang="en-CA" sz="2400" dirty="0"/>
          </a:p>
        </p:txBody>
      </p:sp>
      <p:pic>
        <p:nvPicPr>
          <p:cNvPr id="4" name="Picture 3"/>
          <p:cNvPicPr>
            <a:picLocks noChangeAspect="1"/>
          </p:cNvPicPr>
          <p:nvPr/>
        </p:nvPicPr>
        <p:blipFill>
          <a:blip r:embed="rId2"/>
          <a:stretch>
            <a:fillRect/>
          </a:stretch>
        </p:blipFill>
        <p:spPr>
          <a:xfrm>
            <a:off x="6713696" y="1814286"/>
            <a:ext cx="4968036" cy="3728536"/>
          </a:xfrm>
          <a:prstGeom prst="rect">
            <a:avLst/>
          </a:prstGeom>
        </p:spPr>
      </p:pic>
    </p:spTree>
    <p:extLst>
      <p:ext uri="{BB962C8B-B14F-4D97-AF65-F5344CB8AC3E}">
        <p14:creationId xmlns:p14="http://schemas.microsoft.com/office/powerpoint/2010/main" val="139753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1" y="642594"/>
            <a:ext cx="10615749" cy="1371600"/>
          </a:xfrm>
        </p:spPr>
        <p:txBody>
          <a:bodyPr>
            <a:normAutofit/>
          </a:bodyPr>
          <a:lstStyle/>
          <a:p>
            <a:r>
              <a:rPr lang="en-US" dirty="0" smtClean="0"/>
              <a:t>Protozoa: Ciliates (Phylum </a:t>
            </a:r>
            <a:r>
              <a:rPr lang="en-US" dirty="0" err="1" smtClean="0"/>
              <a:t>Ciliophora</a:t>
            </a:r>
            <a:r>
              <a:rPr lang="en-US" dirty="0" smtClean="0"/>
              <a:t>)</a:t>
            </a:r>
            <a:endParaRPr lang="en-CA" dirty="0"/>
          </a:p>
        </p:txBody>
      </p:sp>
      <p:sp>
        <p:nvSpPr>
          <p:cNvPr id="3" name="Content Placeholder 2"/>
          <p:cNvSpPr>
            <a:spLocks noGrp="1"/>
          </p:cNvSpPr>
          <p:nvPr>
            <p:ph idx="1"/>
          </p:nvPr>
        </p:nvSpPr>
        <p:spPr>
          <a:xfrm>
            <a:off x="209006" y="1867988"/>
            <a:ext cx="6858001" cy="4859383"/>
          </a:xfrm>
        </p:spPr>
        <p:txBody>
          <a:bodyPr>
            <a:noAutofit/>
          </a:bodyPr>
          <a:lstStyle/>
          <a:p>
            <a:r>
              <a:rPr lang="en-US" sz="2000" dirty="0" smtClean="0"/>
              <a:t>Paramecium is a common ciliate protozoan found in ponds. It is covered by hundreds of cilia that move in a coordinated rhythm to help the micro-organism move. The cilia also help to sweep food particles into their “mouth” structure. </a:t>
            </a:r>
          </a:p>
          <a:p>
            <a:r>
              <a:rPr lang="en-US" sz="2000" dirty="0" smtClean="0"/>
              <a:t>Many species of ciliates are relatively “large” and complex – they can grow up to 0.1mm. </a:t>
            </a:r>
          </a:p>
          <a:p>
            <a:r>
              <a:rPr lang="en-US" sz="2000" dirty="0" smtClean="0"/>
              <a:t>Just like the flagellates (slide 17), ciliates can be free-living, symbionts or parasites. Only one species is known to parasitize humans – </a:t>
            </a:r>
            <a:r>
              <a:rPr lang="en-US" sz="2000" i="1" dirty="0" err="1" smtClean="0"/>
              <a:t>Balantidium</a:t>
            </a:r>
            <a:r>
              <a:rPr lang="en-US" sz="2000" i="1" dirty="0" smtClean="0"/>
              <a:t> coli </a:t>
            </a:r>
            <a:r>
              <a:rPr lang="en-US" sz="2000" dirty="0" smtClean="0"/>
              <a:t>lives in the large intestine and causes diarrhea. </a:t>
            </a:r>
            <a:endParaRPr lang="en-CA" sz="2000" dirty="0"/>
          </a:p>
        </p:txBody>
      </p:sp>
      <p:pic>
        <p:nvPicPr>
          <p:cNvPr id="4" name="Picture 3"/>
          <p:cNvPicPr>
            <a:picLocks noChangeAspect="1"/>
          </p:cNvPicPr>
          <p:nvPr/>
        </p:nvPicPr>
        <p:blipFill>
          <a:blip r:embed="rId2"/>
          <a:stretch>
            <a:fillRect/>
          </a:stretch>
        </p:blipFill>
        <p:spPr>
          <a:xfrm>
            <a:off x="7067007" y="2133261"/>
            <a:ext cx="4767485" cy="3901778"/>
          </a:xfrm>
          <a:prstGeom prst="rect">
            <a:avLst/>
          </a:prstGeom>
        </p:spPr>
      </p:pic>
    </p:spTree>
    <p:extLst>
      <p:ext uri="{BB962C8B-B14F-4D97-AF65-F5344CB8AC3E}">
        <p14:creationId xmlns:p14="http://schemas.microsoft.com/office/powerpoint/2010/main" val="825541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642594"/>
            <a:ext cx="11416937" cy="1371600"/>
          </a:xfrm>
        </p:spPr>
        <p:txBody>
          <a:bodyPr>
            <a:normAutofit/>
          </a:bodyPr>
          <a:lstStyle/>
          <a:p>
            <a:r>
              <a:rPr lang="en-US" dirty="0" smtClean="0"/>
              <a:t>Protozoa: </a:t>
            </a:r>
            <a:r>
              <a:rPr lang="en-US" dirty="0" err="1" smtClean="0"/>
              <a:t>Sporozoans</a:t>
            </a:r>
            <a:r>
              <a:rPr lang="en-US" dirty="0" smtClean="0"/>
              <a:t> (Phylum </a:t>
            </a:r>
            <a:r>
              <a:rPr lang="en-US" dirty="0" err="1" smtClean="0"/>
              <a:t>Sporozoa</a:t>
            </a:r>
            <a:r>
              <a:rPr lang="en-US" dirty="0" smtClean="0"/>
              <a:t>)</a:t>
            </a:r>
            <a:endParaRPr lang="en-CA" dirty="0"/>
          </a:p>
        </p:txBody>
      </p:sp>
      <p:sp>
        <p:nvSpPr>
          <p:cNvPr id="3" name="Content Placeholder 2"/>
          <p:cNvSpPr>
            <a:spLocks noGrp="1"/>
          </p:cNvSpPr>
          <p:nvPr>
            <p:ph idx="1"/>
          </p:nvPr>
        </p:nvSpPr>
        <p:spPr>
          <a:xfrm>
            <a:off x="535577" y="1789611"/>
            <a:ext cx="6335486" cy="4585063"/>
          </a:xfrm>
        </p:spPr>
        <p:txBody>
          <a:bodyPr>
            <a:normAutofit/>
          </a:bodyPr>
          <a:lstStyle/>
          <a:p>
            <a:r>
              <a:rPr lang="en-US" sz="2400" dirty="0" err="1" smtClean="0"/>
              <a:t>Sporozoans</a:t>
            </a:r>
            <a:r>
              <a:rPr lang="en-US" sz="2400" dirty="0" smtClean="0"/>
              <a:t> are parasites. The name of the group comes from the fact that they form spores at some point in their life cycle. </a:t>
            </a:r>
          </a:p>
          <a:p>
            <a:r>
              <a:rPr lang="en-US" sz="2400" dirty="0" smtClean="0"/>
              <a:t>They have a complex life cycle that is adapted to transferring their offspring from one host to another. They contain complex organelles at one end of their bodies that help them invade their host. </a:t>
            </a:r>
          </a:p>
        </p:txBody>
      </p:sp>
      <p:pic>
        <p:nvPicPr>
          <p:cNvPr id="4" name="Picture 3"/>
          <p:cNvPicPr>
            <a:picLocks noChangeAspect="1"/>
          </p:cNvPicPr>
          <p:nvPr/>
        </p:nvPicPr>
        <p:blipFill>
          <a:blip r:embed="rId2"/>
          <a:stretch>
            <a:fillRect/>
          </a:stretch>
        </p:blipFill>
        <p:spPr>
          <a:xfrm>
            <a:off x="7637799" y="1762250"/>
            <a:ext cx="3256624" cy="4612424"/>
          </a:xfrm>
          <a:prstGeom prst="rect">
            <a:avLst/>
          </a:prstGeom>
        </p:spPr>
      </p:pic>
    </p:spTree>
    <p:extLst>
      <p:ext uri="{BB962C8B-B14F-4D97-AF65-F5344CB8AC3E}">
        <p14:creationId xmlns:p14="http://schemas.microsoft.com/office/powerpoint/2010/main" val="2602812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3" y="642594"/>
            <a:ext cx="11351623" cy="1371600"/>
          </a:xfrm>
        </p:spPr>
        <p:txBody>
          <a:bodyPr>
            <a:normAutofit/>
          </a:bodyPr>
          <a:lstStyle/>
          <a:p>
            <a:r>
              <a:rPr lang="en-US" i="1" dirty="0" smtClean="0"/>
              <a:t>Plasmodium </a:t>
            </a:r>
            <a:r>
              <a:rPr lang="en-US" i="1" dirty="0" err="1" smtClean="0"/>
              <a:t>vivax</a:t>
            </a:r>
            <a:r>
              <a:rPr lang="en-US" i="1" dirty="0"/>
              <a:t> </a:t>
            </a:r>
            <a:r>
              <a:rPr lang="en-US" dirty="0" smtClean="0"/>
              <a:t>(Malaria) Life Cycle</a:t>
            </a:r>
            <a:endParaRPr lang="en-CA" i="1" dirty="0"/>
          </a:p>
        </p:txBody>
      </p:sp>
      <p:sp>
        <p:nvSpPr>
          <p:cNvPr id="3" name="Content Placeholder 2"/>
          <p:cNvSpPr>
            <a:spLocks noGrp="1"/>
          </p:cNvSpPr>
          <p:nvPr>
            <p:ph idx="1"/>
          </p:nvPr>
        </p:nvSpPr>
        <p:spPr>
          <a:xfrm>
            <a:off x="431073" y="1763486"/>
            <a:ext cx="11351623" cy="4624250"/>
          </a:xfrm>
        </p:spPr>
        <p:txBody>
          <a:bodyPr>
            <a:normAutofit fontScale="77500" lnSpcReduction="20000"/>
          </a:bodyPr>
          <a:lstStyle/>
          <a:p>
            <a:r>
              <a:rPr lang="en-US" i="1" dirty="0"/>
              <a:t>Plasmodium </a:t>
            </a:r>
            <a:r>
              <a:rPr lang="en-US" i="1" dirty="0" err="1"/>
              <a:t>vivax</a:t>
            </a:r>
            <a:r>
              <a:rPr lang="en-US" i="1" dirty="0"/>
              <a:t> </a:t>
            </a:r>
            <a:r>
              <a:rPr lang="en-US" dirty="0"/>
              <a:t>is a </a:t>
            </a:r>
            <a:r>
              <a:rPr lang="en-US" dirty="0" err="1"/>
              <a:t>sporozoan</a:t>
            </a:r>
            <a:r>
              <a:rPr lang="en-US" dirty="0"/>
              <a:t> that causes one type of malaria in humans. The parasites pass into the bloodstream when a person is bitten by an infected mosquito</a:t>
            </a:r>
            <a:r>
              <a:rPr lang="en-US" dirty="0" smtClean="0"/>
              <a:t>.</a:t>
            </a:r>
          </a:p>
          <a:p>
            <a:endParaRPr lang="en-US" dirty="0"/>
          </a:p>
          <a:p>
            <a:pPr marL="342900" indent="-342900">
              <a:buFont typeface="+mj-lt"/>
              <a:buAutoNum type="arabicPeriod"/>
            </a:pPr>
            <a:r>
              <a:rPr lang="en-US" dirty="0"/>
              <a:t>M</a:t>
            </a:r>
            <a:r>
              <a:rPr lang="en-US" dirty="0" smtClean="0"/>
              <a:t>osquitos feed on a person infected with malaria, they ingest reproductive </a:t>
            </a:r>
            <a:r>
              <a:rPr lang="en-US" i="1" dirty="0" smtClean="0"/>
              <a:t>Plasmodium </a:t>
            </a:r>
            <a:r>
              <a:rPr lang="en-US" i="1" dirty="0" err="1" smtClean="0"/>
              <a:t>vivax</a:t>
            </a:r>
            <a:r>
              <a:rPr lang="en-US" i="1" dirty="0" smtClean="0"/>
              <a:t> </a:t>
            </a:r>
            <a:r>
              <a:rPr lang="en-US" dirty="0" smtClean="0"/>
              <a:t>cells with the blood they drink. </a:t>
            </a:r>
          </a:p>
          <a:p>
            <a:pPr marL="342900" indent="-342900">
              <a:buFont typeface="+mj-lt"/>
              <a:buAutoNum type="arabicPeriod"/>
            </a:pPr>
            <a:r>
              <a:rPr lang="en-US" dirty="0" smtClean="0"/>
              <a:t>The reproductive parasitic cells fuse inside the mosquito to form a zygote (when sperm and egg unite). This zygote begins to divide many times to produce spores called </a:t>
            </a:r>
            <a:r>
              <a:rPr lang="en-US" dirty="0" err="1" smtClean="0"/>
              <a:t>sporozoites</a:t>
            </a:r>
            <a:r>
              <a:rPr lang="en-US" dirty="0" smtClean="0"/>
              <a:t>. </a:t>
            </a:r>
          </a:p>
          <a:p>
            <a:pPr marL="342900" indent="-342900">
              <a:buFont typeface="+mj-lt"/>
              <a:buAutoNum type="arabicPeriod"/>
            </a:pPr>
            <a:r>
              <a:rPr lang="en-US" dirty="0" smtClean="0"/>
              <a:t>The </a:t>
            </a:r>
            <a:r>
              <a:rPr lang="en-US" dirty="0" err="1" smtClean="0"/>
              <a:t>sporozoites</a:t>
            </a:r>
            <a:r>
              <a:rPr lang="en-US" dirty="0" smtClean="0"/>
              <a:t> move to the mosquitos salivary glands and will be injected into the next human that the mosquito bites.</a:t>
            </a:r>
          </a:p>
          <a:p>
            <a:pPr marL="342900" indent="-342900">
              <a:buFont typeface="+mj-lt"/>
              <a:buAutoNum type="arabicPeriod"/>
            </a:pPr>
            <a:r>
              <a:rPr lang="en-US" dirty="0" smtClean="0"/>
              <a:t>Inside the human, the </a:t>
            </a:r>
            <a:r>
              <a:rPr lang="en-US" dirty="0" err="1" smtClean="0"/>
              <a:t>sporozoites</a:t>
            </a:r>
            <a:r>
              <a:rPr lang="en-US" dirty="0" smtClean="0"/>
              <a:t> reproduce to produce more spores in the liver. From the liver, the spores move to the red blood cells and multiply rapidly inside of them. </a:t>
            </a:r>
          </a:p>
          <a:p>
            <a:pPr marL="342900" indent="-342900">
              <a:buFont typeface="+mj-lt"/>
              <a:buAutoNum type="arabicPeriod"/>
            </a:pPr>
            <a:r>
              <a:rPr lang="en-US" dirty="0" smtClean="0"/>
              <a:t>The blood cells burst and release the spores inside. The spores go on to infect more red blood cells. </a:t>
            </a:r>
          </a:p>
          <a:p>
            <a:pPr marL="342900" indent="-342900">
              <a:buFont typeface="+mj-lt"/>
              <a:buAutoNum type="arabicPeriod"/>
            </a:pPr>
            <a:r>
              <a:rPr lang="en-US" dirty="0" smtClean="0"/>
              <a:t>The cycle repeats. </a:t>
            </a:r>
          </a:p>
          <a:p>
            <a:pPr marL="342900" indent="-342900">
              <a:buFont typeface="+mj-lt"/>
              <a:buAutoNum type="arabicPeriod"/>
            </a:pP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4270194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4962</TotalTime>
  <Words>1352</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Kingdom Protista</vt:lpstr>
      <vt:lpstr>Kingdom Protista</vt:lpstr>
      <vt:lpstr>Protozoa (Animal-like Protists)</vt:lpstr>
      <vt:lpstr>Protozoa: Flagellates (Phylum Zoomastigina) </vt:lpstr>
      <vt:lpstr>Symbiotic Relationships</vt:lpstr>
      <vt:lpstr>Protozoa: Sarcodines (Phylum Sarcodina)</vt:lpstr>
      <vt:lpstr>Protozoa: Ciliates (Phylum Ciliophora)</vt:lpstr>
      <vt:lpstr>Protozoa: Sporozoans (Phylum Sporozoa)</vt:lpstr>
      <vt:lpstr>Plasmodium vivax (Malaria) Life Cycle</vt:lpstr>
      <vt:lpstr>PowerPoint Presentation</vt:lpstr>
      <vt:lpstr>Algae (Plant-like Protists)</vt:lpstr>
      <vt:lpstr>Slime and Water Moulds (Fungus-like Protists)</vt:lpstr>
      <vt:lpstr>Slime and Water Moulds (Fungus-like Protists)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Archaebacteria (Archaea)</dc:title>
  <dc:creator>Windows User</dc:creator>
  <cp:lastModifiedBy>Windows User</cp:lastModifiedBy>
  <cp:revision>46</cp:revision>
  <dcterms:created xsi:type="dcterms:W3CDTF">2020-05-08T17:12:46Z</dcterms:created>
  <dcterms:modified xsi:type="dcterms:W3CDTF">2020-05-26T17:02:32Z</dcterms:modified>
</cp:coreProperties>
</file>