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F1830F6-DC01-42C9-9A18-630547182F06}" type="datetimeFigureOut">
              <a:rPr lang="en-CA" smtClean="0"/>
              <a:t>2020-05-26</a:t>
            </a:fld>
            <a:endParaRPr lang="en-CA"/>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89F4A193-47D1-4668-8C9A-7D8A2C89BCB0}" type="slidenum">
              <a:rPr lang="en-CA" smtClean="0"/>
              <a:t>‹#›</a:t>
            </a:fld>
            <a:endParaRPr lang="en-CA"/>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74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830F6-DC01-42C9-9A18-630547182F06}" type="datetimeFigureOut">
              <a:rPr lang="en-CA" smtClean="0"/>
              <a:t>2020-05-26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9F4A193-47D1-4668-8C9A-7D8A2C89BCB0}" type="slidenum">
              <a:rPr lang="en-CA" smtClean="0"/>
              <a:t>‹#›</a:t>
            </a:fld>
            <a:endParaRPr lang="en-CA"/>
          </a:p>
        </p:txBody>
      </p:sp>
    </p:spTree>
    <p:extLst>
      <p:ext uri="{BB962C8B-B14F-4D97-AF65-F5344CB8AC3E}">
        <p14:creationId xmlns:p14="http://schemas.microsoft.com/office/powerpoint/2010/main" val="278255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830F6-DC01-42C9-9A18-630547182F06}" type="datetimeFigureOut">
              <a:rPr lang="en-CA" smtClean="0"/>
              <a:t>2020-05-26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9F4A193-47D1-4668-8C9A-7D8A2C89BCB0}" type="slidenum">
              <a:rPr lang="en-CA" smtClean="0"/>
              <a:t>‹#›</a:t>
            </a:fld>
            <a:endParaRPr lang="en-CA"/>
          </a:p>
        </p:txBody>
      </p:sp>
    </p:spTree>
    <p:extLst>
      <p:ext uri="{BB962C8B-B14F-4D97-AF65-F5344CB8AC3E}">
        <p14:creationId xmlns:p14="http://schemas.microsoft.com/office/powerpoint/2010/main" val="345443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830F6-DC01-42C9-9A18-630547182F06}" type="datetimeFigureOut">
              <a:rPr lang="en-CA" smtClean="0"/>
              <a:t>2020-05-26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9F4A193-47D1-4668-8C9A-7D8A2C89BCB0}" type="slidenum">
              <a:rPr lang="en-CA" smtClean="0"/>
              <a:t>‹#›</a:t>
            </a:fld>
            <a:endParaRPr lang="en-CA"/>
          </a:p>
        </p:txBody>
      </p:sp>
    </p:spTree>
    <p:extLst>
      <p:ext uri="{BB962C8B-B14F-4D97-AF65-F5344CB8AC3E}">
        <p14:creationId xmlns:p14="http://schemas.microsoft.com/office/powerpoint/2010/main" val="1175636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1830F6-DC01-42C9-9A18-630547182F06}" type="datetimeFigureOut">
              <a:rPr lang="en-CA" smtClean="0"/>
              <a:t>2020-05-26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9F4A193-47D1-4668-8C9A-7D8A2C89BCB0}" type="slidenum">
              <a:rPr lang="en-CA" smtClean="0"/>
              <a:t>‹#›</a:t>
            </a:fld>
            <a:endParaRPr lang="en-CA"/>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17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1830F6-DC01-42C9-9A18-630547182F06}" type="datetimeFigureOut">
              <a:rPr lang="en-CA" smtClean="0"/>
              <a:t>2020-05-26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9F4A193-47D1-4668-8C9A-7D8A2C89BCB0}" type="slidenum">
              <a:rPr lang="en-CA" smtClean="0"/>
              <a:t>‹#›</a:t>
            </a:fld>
            <a:endParaRPr lang="en-CA"/>
          </a:p>
        </p:txBody>
      </p:sp>
    </p:spTree>
    <p:extLst>
      <p:ext uri="{BB962C8B-B14F-4D97-AF65-F5344CB8AC3E}">
        <p14:creationId xmlns:p14="http://schemas.microsoft.com/office/powerpoint/2010/main" val="221092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1830F6-DC01-42C9-9A18-630547182F06}" type="datetimeFigureOut">
              <a:rPr lang="en-CA" smtClean="0"/>
              <a:t>2020-05-26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9F4A193-47D1-4668-8C9A-7D8A2C89BCB0}" type="slidenum">
              <a:rPr lang="en-CA" smtClean="0"/>
              <a:t>‹#›</a:t>
            </a:fld>
            <a:endParaRPr lang="en-CA"/>
          </a:p>
        </p:txBody>
      </p:sp>
    </p:spTree>
    <p:extLst>
      <p:ext uri="{BB962C8B-B14F-4D97-AF65-F5344CB8AC3E}">
        <p14:creationId xmlns:p14="http://schemas.microsoft.com/office/powerpoint/2010/main" val="150270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1830F6-DC01-42C9-9A18-630547182F06}" type="datetimeFigureOut">
              <a:rPr lang="en-CA" smtClean="0"/>
              <a:t>2020-05-26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9F4A193-47D1-4668-8C9A-7D8A2C89BCB0}" type="slidenum">
              <a:rPr lang="en-CA" smtClean="0"/>
              <a:t>‹#›</a:t>
            </a:fld>
            <a:endParaRPr lang="en-CA"/>
          </a:p>
        </p:txBody>
      </p:sp>
    </p:spTree>
    <p:extLst>
      <p:ext uri="{BB962C8B-B14F-4D97-AF65-F5344CB8AC3E}">
        <p14:creationId xmlns:p14="http://schemas.microsoft.com/office/powerpoint/2010/main" val="16671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830F6-DC01-42C9-9A18-630547182F06}" type="datetimeFigureOut">
              <a:rPr lang="en-CA" smtClean="0"/>
              <a:t>2020-05-26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9F4A193-47D1-4668-8C9A-7D8A2C89BCB0}" type="slidenum">
              <a:rPr lang="en-CA" smtClean="0"/>
              <a:t>‹#›</a:t>
            </a:fld>
            <a:endParaRPr lang="en-CA"/>
          </a:p>
        </p:txBody>
      </p:sp>
    </p:spTree>
    <p:extLst>
      <p:ext uri="{BB962C8B-B14F-4D97-AF65-F5344CB8AC3E}">
        <p14:creationId xmlns:p14="http://schemas.microsoft.com/office/powerpoint/2010/main" val="382666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F1830F6-DC01-42C9-9A18-630547182F06}" type="datetimeFigureOut">
              <a:rPr lang="en-CA" smtClean="0"/>
              <a:t>2020-05-26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9F4A193-47D1-4668-8C9A-7D8A2C89BCB0}" type="slidenum">
              <a:rPr lang="en-CA" smtClean="0"/>
              <a:t>‹#›</a:t>
            </a:fld>
            <a:endParaRPr lang="en-CA"/>
          </a:p>
        </p:txBody>
      </p:sp>
    </p:spTree>
    <p:extLst>
      <p:ext uri="{BB962C8B-B14F-4D97-AF65-F5344CB8AC3E}">
        <p14:creationId xmlns:p14="http://schemas.microsoft.com/office/powerpoint/2010/main" val="1991437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F1830F6-DC01-42C9-9A18-630547182F06}" type="datetimeFigureOut">
              <a:rPr lang="en-CA" smtClean="0"/>
              <a:t>2020-05-26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9F4A193-47D1-4668-8C9A-7D8A2C89BCB0}" type="slidenum">
              <a:rPr lang="en-CA" smtClean="0"/>
              <a:t>‹#›</a:t>
            </a:fld>
            <a:endParaRPr lang="en-CA"/>
          </a:p>
        </p:txBody>
      </p:sp>
    </p:spTree>
    <p:extLst>
      <p:ext uri="{BB962C8B-B14F-4D97-AF65-F5344CB8AC3E}">
        <p14:creationId xmlns:p14="http://schemas.microsoft.com/office/powerpoint/2010/main" val="347925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F1830F6-DC01-42C9-9A18-630547182F06}" type="datetimeFigureOut">
              <a:rPr lang="en-CA" smtClean="0"/>
              <a:t>2020-05-26</a:t>
            </a:fld>
            <a:endParaRPr lang="en-CA"/>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CA"/>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9F4A193-47D1-4668-8C9A-7D8A2C89BCB0}" type="slidenum">
              <a:rPr lang="en-CA" smtClean="0"/>
              <a:t>‹#›</a:t>
            </a:fld>
            <a:endParaRPr lang="en-CA"/>
          </a:p>
        </p:txBody>
      </p:sp>
    </p:spTree>
    <p:extLst>
      <p:ext uri="{BB962C8B-B14F-4D97-AF65-F5344CB8AC3E}">
        <p14:creationId xmlns:p14="http://schemas.microsoft.com/office/powerpoint/2010/main" val="25135510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4258491"/>
            <a:ext cx="9966960" cy="1685109"/>
          </a:xfrm>
        </p:spPr>
        <p:txBody>
          <a:bodyPr>
            <a:normAutofit/>
          </a:bodyPr>
          <a:lstStyle/>
          <a:p>
            <a:r>
              <a:rPr lang="en-US" dirty="0" smtClean="0"/>
              <a:t>Kingdom Fungi</a:t>
            </a:r>
            <a:endParaRPr lang="en-CA" dirty="0"/>
          </a:p>
        </p:txBody>
      </p:sp>
      <p:pic>
        <p:nvPicPr>
          <p:cNvPr id="10" name="Picture 9"/>
          <p:cNvPicPr>
            <a:picLocks noChangeAspect="1"/>
          </p:cNvPicPr>
          <p:nvPr/>
        </p:nvPicPr>
        <p:blipFill>
          <a:blip r:embed="rId2"/>
          <a:stretch>
            <a:fillRect/>
          </a:stretch>
        </p:blipFill>
        <p:spPr>
          <a:xfrm>
            <a:off x="3768271" y="293369"/>
            <a:ext cx="4650377" cy="4650377"/>
          </a:xfrm>
          <a:prstGeom prst="rect">
            <a:avLst/>
          </a:prstGeom>
        </p:spPr>
      </p:pic>
    </p:spTree>
    <p:extLst>
      <p:ext uri="{BB962C8B-B14F-4D97-AF65-F5344CB8AC3E}">
        <p14:creationId xmlns:p14="http://schemas.microsoft.com/office/powerpoint/2010/main" val="2495774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stretch>
            <a:fillRect/>
          </a:stretch>
        </p:blipFill>
        <p:spPr>
          <a:xfrm>
            <a:off x="396727" y="1391194"/>
            <a:ext cx="6061688" cy="4038600"/>
          </a:xfrm>
          <a:prstGeom prst="rect">
            <a:avLst/>
          </a:prstGeom>
        </p:spPr>
      </p:pic>
      <p:pic>
        <p:nvPicPr>
          <p:cNvPr id="5" name="Picture 4"/>
          <p:cNvPicPr>
            <a:picLocks noChangeAspect="1"/>
          </p:cNvPicPr>
          <p:nvPr/>
        </p:nvPicPr>
        <p:blipFill>
          <a:blip r:embed="rId3"/>
          <a:stretch>
            <a:fillRect/>
          </a:stretch>
        </p:blipFill>
        <p:spPr>
          <a:xfrm>
            <a:off x="6479642" y="537754"/>
            <a:ext cx="5133975" cy="2362200"/>
          </a:xfrm>
          <a:prstGeom prst="rect">
            <a:avLst/>
          </a:prstGeom>
        </p:spPr>
      </p:pic>
      <p:pic>
        <p:nvPicPr>
          <p:cNvPr id="6" name="Picture 5"/>
          <p:cNvPicPr>
            <a:picLocks noChangeAspect="1"/>
          </p:cNvPicPr>
          <p:nvPr/>
        </p:nvPicPr>
        <p:blipFill>
          <a:blip r:embed="rId4"/>
          <a:stretch>
            <a:fillRect/>
          </a:stretch>
        </p:blipFill>
        <p:spPr>
          <a:xfrm>
            <a:off x="6458415" y="2971800"/>
            <a:ext cx="5436326" cy="3621952"/>
          </a:xfrm>
          <a:prstGeom prst="rect">
            <a:avLst/>
          </a:prstGeom>
        </p:spPr>
      </p:pic>
    </p:spTree>
    <p:extLst>
      <p:ext uri="{BB962C8B-B14F-4D97-AF65-F5344CB8AC3E}">
        <p14:creationId xmlns:p14="http://schemas.microsoft.com/office/powerpoint/2010/main" val="1180279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 Fungi (Phylum Basidiomycota)</a:t>
            </a:r>
            <a:endParaRPr lang="en-CA" dirty="0"/>
          </a:p>
        </p:txBody>
      </p:sp>
      <p:sp>
        <p:nvSpPr>
          <p:cNvPr id="3" name="Content Placeholder 2"/>
          <p:cNvSpPr>
            <a:spLocks noGrp="1"/>
          </p:cNvSpPr>
          <p:nvPr>
            <p:ph idx="1"/>
          </p:nvPr>
        </p:nvSpPr>
        <p:spPr>
          <a:xfrm>
            <a:off x="4091396" y="1854926"/>
            <a:ext cx="7965621" cy="4241074"/>
          </a:xfrm>
        </p:spPr>
        <p:txBody>
          <a:bodyPr/>
          <a:lstStyle/>
          <a:p>
            <a:r>
              <a:rPr lang="en-US" dirty="0" smtClean="0"/>
              <a:t>This phylum includes mushrooms that grow on lawns and dead tree trunks. They are all short-lived reproductive structures called </a:t>
            </a:r>
            <a:r>
              <a:rPr lang="en-US" b="1" dirty="0" smtClean="0"/>
              <a:t>fruiting bodies </a:t>
            </a:r>
            <a:r>
              <a:rPr lang="en-US" dirty="0" smtClean="0"/>
              <a:t>or </a:t>
            </a:r>
            <a:r>
              <a:rPr lang="en-US" b="1" dirty="0" err="1" smtClean="0"/>
              <a:t>basidiocarps</a:t>
            </a:r>
            <a:r>
              <a:rPr lang="en-US" b="1" dirty="0" smtClean="0"/>
              <a:t>. </a:t>
            </a:r>
            <a:endParaRPr lang="en-US" dirty="0" smtClean="0"/>
          </a:p>
          <a:p>
            <a:pPr lvl="1"/>
            <a:r>
              <a:rPr lang="en-US" dirty="0" smtClean="0"/>
              <a:t>They bear spores called </a:t>
            </a:r>
            <a:r>
              <a:rPr lang="en-US" b="1" dirty="0" err="1" smtClean="0"/>
              <a:t>basidiospores</a:t>
            </a:r>
            <a:r>
              <a:rPr lang="en-US" b="1" dirty="0" smtClean="0"/>
              <a:t> </a:t>
            </a:r>
            <a:r>
              <a:rPr lang="en-US" dirty="0" smtClean="0"/>
              <a:t>on club-shaped hyphae called </a:t>
            </a:r>
            <a:r>
              <a:rPr lang="en-US" b="1" dirty="0" err="1" smtClean="0"/>
              <a:t>basidia</a:t>
            </a:r>
            <a:r>
              <a:rPr lang="en-US" b="1" dirty="0" smtClean="0"/>
              <a:t>.</a:t>
            </a:r>
          </a:p>
          <a:p>
            <a:pPr marL="274320" lvl="1" indent="0">
              <a:buNone/>
            </a:pPr>
            <a:endParaRPr lang="en-US" b="1" dirty="0"/>
          </a:p>
        </p:txBody>
      </p:sp>
      <p:pic>
        <p:nvPicPr>
          <p:cNvPr id="1026" name="Picture 2" descr="Basidium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903" y="3629458"/>
            <a:ext cx="6152607" cy="28763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00446" y="2545954"/>
            <a:ext cx="3790950" cy="4076700"/>
          </a:xfrm>
          <a:prstGeom prst="rect">
            <a:avLst/>
          </a:prstGeom>
        </p:spPr>
      </p:pic>
    </p:spTree>
    <p:extLst>
      <p:ext uri="{BB962C8B-B14F-4D97-AF65-F5344CB8AC3E}">
        <p14:creationId xmlns:p14="http://schemas.microsoft.com/office/powerpoint/2010/main" val="1781292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 Fungi (Phylum Ascomycota)</a:t>
            </a:r>
            <a:endParaRPr lang="en-CA" dirty="0"/>
          </a:p>
        </p:txBody>
      </p:sp>
      <p:sp>
        <p:nvSpPr>
          <p:cNvPr id="3" name="Content Placeholder 2"/>
          <p:cNvSpPr>
            <a:spLocks noGrp="1"/>
          </p:cNvSpPr>
          <p:nvPr>
            <p:ph idx="1"/>
          </p:nvPr>
        </p:nvSpPr>
        <p:spPr>
          <a:xfrm>
            <a:off x="404950" y="2057399"/>
            <a:ext cx="7210696" cy="4474029"/>
          </a:xfrm>
        </p:spPr>
        <p:txBody>
          <a:bodyPr>
            <a:normAutofit/>
          </a:bodyPr>
          <a:lstStyle/>
          <a:p>
            <a:r>
              <a:rPr lang="en-US" dirty="0" smtClean="0"/>
              <a:t>This is the largest group of fungi and these can range from mildew on leaves to the morels and truffles that are used in gourmet cooking. </a:t>
            </a:r>
          </a:p>
          <a:p>
            <a:r>
              <a:rPr lang="en-US" dirty="0" smtClean="0"/>
              <a:t>They are identified by small fingerlike sacs called </a:t>
            </a:r>
            <a:r>
              <a:rPr lang="en-US" b="1" dirty="0" smtClean="0"/>
              <a:t>asci </a:t>
            </a:r>
            <a:r>
              <a:rPr lang="en-US" dirty="0" smtClean="0"/>
              <a:t>which are developed during sexual reproduction. </a:t>
            </a:r>
          </a:p>
          <a:p>
            <a:r>
              <a:rPr lang="en-US" dirty="0" smtClean="0"/>
              <a:t>Most sac fungi are saprotrophs that break down hard-to-digest materials in wood and bone. Other species are parasites of plants. </a:t>
            </a:r>
          </a:p>
          <a:p>
            <a:r>
              <a:rPr lang="en-US" dirty="0" smtClean="0"/>
              <a:t>These fungi develop spores directly at the tips of hyphae that are exposed to the air and released spores then travel by wind, water or even animals. </a:t>
            </a:r>
          </a:p>
          <a:p>
            <a:r>
              <a:rPr lang="en-US" dirty="0" smtClean="0"/>
              <a:t>This group also includes yeast!</a:t>
            </a:r>
            <a:endParaRPr lang="en-CA" dirty="0"/>
          </a:p>
        </p:txBody>
      </p:sp>
      <p:pic>
        <p:nvPicPr>
          <p:cNvPr id="4" name="Picture 3"/>
          <p:cNvPicPr>
            <a:picLocks noChangeAspect="1"/>
          </p:cNvPicPr>
          <p:nvPr/>
        </p:nvPicPr>
        <p:blipFill>
          <a:blip r:embed="rId2"/>
          <a:stretch>
            <a:fillRect/>
          </a:stretch>
        </p:blipFill>
        <p:spPr>
          <a:xfrm>
            <a:off x="7485017" y="3930626"/>
            <a:ext cx="4441371" cy="2600802"/>
          </a:xfrm>
          <a:prstGeom prst="rect">
            <a:avLst/>
          </a:prstGeom>
        </p:spPr>
      </p:pic>
      <p:pic>
        <p:nvPicPr>
          <p:cNvPr id="5" name="Picture 4"/>
          <p:cNvPicPr>
            <a:picLocks noChangeAspect="1"/>
          </p:cNvPicPr>
          <p:nvPr/>
        </p:nvPicPr>
        <p:blipFill>
          <a:blip r:embed="rId3"/>
          <a:stretch>
            <a:fillRect/>
          </a:stretch>
        </p:blipFill>
        <p:spPr>
          <a:xfrm>
            <a:off x="8189867" y="1685109"/>
            <a:ext cx="3468764" cy="2070904"/>
          </a:xfrm>
          <a:prstGeom prst="rect">
            <a:avLst/>
          </a:prstGeom>
        </p:spPr>
      </p:pic>
    </p:spTree>
    <p:extLst>
      <p:ext uri="{BB962C8B-B14F-4D97-AF65-F5344CB8AC3E}">
        <p14:creationId xmlns:p14="http://schemas.microsoft.com/office/powerpoint/2010/main" val="80955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Imperfect Fungi (Phylum </a:t>
            </a:r>
            <a:r>
              <a:rPr lang="en-US" dirty="0" err="1" smtClean="0"/>
              <a:t>Deuteromycota</a:t>
            </a:r>
            <a:r>
              <a:rPr lang="en-US" dirty="0" smtClean="0"/>
              <a:t>)</a:t>
            </a:r>
            <a:endParaRPr lang="en-CA" dirty="0"/>
          </a:p>
        </p:txBody>
      </p:sp>
      <p:sp>
        <p:nvSpPr>
          <p:cNvPr id="3" name="Content Placeholder 2"/>
          <p:cNvSpPr>
            <a:spLocks noGrp="1"/>
          </p:cNvSpPr>
          <p:nvPr>
            <p:ph idx="1"/>
          </p:nvPr>
        </p:nvSpPr>
        <p:spPr>
          <a:xfrm>
            <a:off x="431074" y="2057400"/>
            <a:ext cx="5460275" cy="4038600"/>
          </a:xfrm>
        </p:spPr>
        <p:txBody>
          <a:bodyPr>
            <a:normAutofit/>
          </a:bodyPr>
          <a:lstStyle/>
          <a:p>
            <a:r>
              <a:rPr lang="en-US" dirty="0" smtClean="0"/>
              <a:t>Imperfect fungi only reproduce asexually and do not have a sexual phase like other fungi. This is how they got their name!</a:t>
            </a:r>
          </a:p>
          <a:p>
            <a:r>
              <a:rPr lang="en-US" dirty="0" smtClean="0"/>
              <a:t>They develop mycelia from spores called </a:t>
            </a:r>
            <a:r>
              <a:rPr lang="en-US" b="1" dirty="0" smtClean="0"/>
              <a:t>conidia. </a:t>
            </a:r>
            <a:endParaRPr lang="en-US" dirty="0" smtClean="0"/>
          </a:p>
          <a:p>
            <a:r>
              <a:rPr lang="en-US" dirty="0" smtClean="0"/>
              <a:t>This is a diverse and very important group. The antibiotic penicillin was first obtained from a species of </a:t>
            </a:r>
            <a:r>
              <a:rPr lang="en-US" dirty="0" err="1" smtClean="0"/>
              <a:t>mould</a:t>
            </a:r>
            <a:r>
              <a:rPr lang="en-US" dirty="0" smtClean="0"/>
              <a:t> called </a:t>
            </a:r>
            <a:r>
              <a:rPr lang="en-US" i="1" dirty="0" err="1" smtClean="0"/>
              <a:t>Penicillium</a:t>
            </a:r>
            <a:r>
              <a:rPr lang="en-US" i="1" dirty="0" smtClean="0"/>
              <a:t>. </a:t>
            </a:r>
            <a:r>
              <a:rPr lang="en-US" dirty="0" smtClean="0"/>
              <a:t>Other imperfect fungi are used to make soy sauce and blue cheese!</a:t>
            </a:r>
            <a:endParaRPr lang="en-CA" dirty="0"/>
          </a:p>
        </p:txBody>
      </p:sp>
      <p:pic>
        <p:nvPicPr>
          <p:cNvPr id="4" name="Picture 3"/>
          <p:cNvPicPr>
            <a:picLocks noChangeAspect="1"/>
          </p:cNvPicPr>
          <p:nvPr/>
        </p:nvPicPr>
        <p:blipFill>
          <a:blip r:embed="rId2"/>
          <a:stretch>
            <a:fillRect/>
          </a:stretch>
        </p:blipFill>
        <p:spPr>
          <a:xfrm>
            <a:off x="8058966" y="2057400"/>
            <a:ext cx="2762250" cy="1828800"/>
          </a:xfrm>
          <a:prstGeom prst="rect">
            <a:avLst/>
          </a:prstGeom>
        </p:spPr>
      </p:pic>
      <p:pic>
        <p:nvPicPr>
          <p:cNvPr id="5" name="Picture 4"/>
          <p:cNvPicPr>
            <a:picLocks noChangeAspect="1"/>
          </p:cNvPicPr>
          <p:nvPr/>
        </p:nvPicPr>
        <p:blipFill>
          <a:blip r:embed="rId3"/>
          <a:stretch>
            <a:fillRect/>
          </a:stretch>
        </p:blipFill>
        <p:spPr>
          <a:xfrm>
            <a:off x="6790509" y="4124325"/>
            <a:ext cx="1981200" cy="1971675"/>
          </a:xfrm>
          <a:prstGeom prst="rect">
            <a:avLst/>
          </a:prstGeom>
        </p:spPr>
      </p:pic>
    </p:spTree>
    <p:extLst>
      <p:ext uri="{BB962C8B-B14F-4D97-AF65-F5344CB8AC3E}">
        <p14:creationId xmlns:p14="http://schemas.microsoft.com/office/powerpoint/2010/main" val="238458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Fungi</a:t>
            </a:r>
            <a:endParaRPr lang="en-CA" dirty="0"/>
          </a:p>
        </p:txBody>
      </p:sp>
      <p:sp>
        <p:nvSpPr>
          <p:cNvPr id="3" name="Content Placeholder 2"/>
          <p:cNvSpPr>
            <a:spLocks noGrp="1"/>
          </p:cNvSpPr>
          <p:nvPr>
            <p:ph idx="1"/>
          </p:nvPr>
        </p:nvSpPr>
        <p:spPr>
          <a:xfrm>
            <a:off x="457200" y="2057400"/>
            <a:ext cx="6910251" cy="4038600"/>
          </a:xfrm>
        </p:spPr>
        <p:txBody>
          <a:bodyPr>
            <a:normAutofit/>
          </a:bodyPr>
          <a:lstStyle/>
          <a:p>
            <a:r>
              <a:rPr lang="en-US" dirty="0" smtClean="0"/>
              <a:t>The mushrooms you see in the forest or in your yard may remind you of a plant but they also have much in common with animals!</a:t>
            </a:r>
          </a:p>
          <a:p>
            <a:r>
              <a:rPr lang="en-US" dirty="0" smtClean="0"/>
              <a:t>Mushrooms, </a:t>
            </a:r>
            <a:r>
              <a:rPr lang="en-US" dirty="0" err="1" smtClean="0"/>
              <a:t>moulds</a:t>
            </a:r>
            <a:r>
              <a:rPr lang="en-US" dirty="0" smtClean="0"/>
              <a:t>, mildews, and yeasts are all members of Kingdom Fungi. Like animals, fungi are </a:t>
            </a:r>
            <a:r>
              <a:rPr lang="en-US" b="1" dirty="0" smtClean="0"/>
              <a:t>heterotrophs</a:t>
            </a:r>
          </a:p>
          <a:p>
            <a:pPr lvl="1"/>
            <a:r>
              <a:rPr lang="en-US" dirty="0" smtClean="0"/>
              <a:t>They feed by releasing digestive enzymes into their surroundings, then absorbing the digested nutrients into their cells. </a:t>
            </a:r>
          </a:p>
          <a:p>
            <a:r>
              <a:rPr lang="en-US" dirty="0" smtClean="0"/>
              <a:t>Some funguses, like yeast, are unicellular but most of them are multicellular. </a:t>
            </a:r>
            <a:endParaRPr lang="en-US" b="1" dirty="0" smtClean="0"/>
          </a:p>
          <a:p>
            <a:pPr lvl="1"/>
            <a:endParaRPr lang="en-US" dirty="0"/>
          </a:p>
        </p:txBody>
      </p:sp>
      <p:pic>
        <p:nvPicPr>
          <p:cNvPr id="4" name="Picture 3"/>
          <p:cNvPicPr>
            <a:picLocks noChangeAspect="1"/>
          </p:cNvPicPr>
          <p:nvPr/>
        </p:nvPicPr>
        <p:blipFill>
          <a:blip r:embed="rId2"/>
          <a:stretch>
            <a:fillRect/>
          </a:stretch>
        </p:blipFill>
        <p:spPr>
          <a:xfrm>
            <a:off x="7612925" y="2499783"/>
            <a:ext cx="3973830" cy="3153833"/>
          </a:xfrm>
          <a:prstGeom prst="rect">
            <a:avLst/>
          </a:prstGeom>
        </p:spPr>
      </p:pic>
    </p:spTree>
    <p:extLst>
      <p:ext uri="{BB962C8B-B14F-4D97-AF65-F5344CB8AC3E}">
        <p14:creationId xmlns:p14="http://schemas.microsoft.com/office/powerpoint/2010/main" val="1804861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Fungi</a:t>
            </a:r>
            <a:endParaRPr lang="en-CA" dirty="0"/>
          </a:p>
        </p:txBody>
      </p:sp>
      <p:sp>
        <p:nvSpPr>
          <p:cNvPr id="3" name="Content Placeholder 2"/>
          <p:cNvSpPr>
            <a:spLocks noGrp="1"/>
          </p:cNvSpPr>
          <p:nvPr>
            <p:ph idx="1"/>
          </p:nvPr>
        </p:nvSpPr>
        <p:spPr>
          <a:xfrm>
            <a:off x="548641" y="2057400"/>
            <a:ext cx="5969726" cy="4038600"/>
          </a:xfrm>
        </p:spPr>
        <p:txBody>
          <a:bodyPr/>
          <a:lstStyle/>
          <a:p>
            <a:r>
              <a:rPr lang="en-US" dirty="0" smtClean="0"/>
              <a:t>Multicellular fungi have bodies made up of </a:t>
            </a:r>
            <a:r>
              <a:rPr lang="en-US" b="1" dirty="0" smtClean="0"/>
              <a:t>hyphae </a:t>
            </a:r>
            <a:r>
              <a:rPr lang="en-US" dirty="0" smtClean="0"/>
              <a:t>(singular hypha), which are a network of fine filaments. </a:t>
            </a:r>
          </a:p>
          <a:p>
            <a:r>
              <a:rPr lang="en-US" dirty="0" smtClean="0"/>
              <a:t>In a mushroom, the hyphae are densely packed together in a tight mass and it is difficult to see the separate structures. BUT the mushroom that you see above ground is actually only a specialized reproductive part of the fungus. </a:t>
            </a:r>
          </a:p>
          <a:p>
            <a:r>
              <a:rPr lang="en-US" dirty="0" smtClean="0"/>
              <a:t>The main bulk of the organism is under the soil in the form of loose, branching network of hyphae called </a:t>
            </a:r>
            <a:r>
              <a:rPr lang="en-US" b="1" dirty="0" smtClean="0"/>
              <a:t>mycelium. </a:t>
            </a:r>
            <a:endParaRPr lang="en-CA" dirty="0"/>
          </a:p>
        </p:txBody>
      </p:sp>
      <p:pic>
        <p:nvPicPr>
          <p:cNvPr id="4" name="Picture 3"/>
          <p:cNvPicPr>
            <a:picLocks noChangeAspect="1"/>
          </p:cNvPicPr>
          <p:nvPr/>
        </p:nvPicPr>
        <p:blipFill>
          <a:blip r:embed="rId2"/>
          <a:stretch>
            <a:fillRect/>
          </a:stretch>
        </p:blipFill>
        <p:spPr>
          <a:xfrm>
            <a:off x="6640829" y="1965960"/>
            <a:ext cx="5264775" cy="3853815"/>
          </a:xfrm>
          <a:prstGeom prst="rect">
            <a:avLst/>
          </a:prstGeom>
        </p:spPr>
      </p:pic>
    </p:spTree>
    <p:extLst>
      <p:ext uri="{BB962C8B-B14F-4D97-AF65-F5344CB8AC3E}">
        <p14:creationId xmlns:p14="http://schemas.microsoft.com/office/powerpoint/2010/main" val="1448909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Fungi Feed</a:t>
            </a:r>
            <a:endParaRPr lang="en-CA" dirty="0"/>
          </a:p>
        </p:txBody>
      </p:sp>
      <p:sp>
        <p:nvSpPr>
          <p:cNvPr id="3" name="Content Placeholder 2"/>
          <p:cNvSpPr>
            <a:spLocks noGrp="1"/>
          </p:cNvSpPr>
          <p:nvPr>
            <p:ph idx="1"/>
          </p:nvPr>
        </p:nvSpPr>
        <p:spPr>
          <a:xfrm>
            <a:off x="222069" y="1965960"/>
            <a:ext cx="7615646" cy="4130040"/>
          </a:xfrm>
        </p:spPr>
        <p:txBody>
          <a:bodyPr>
            <a:normAutofit lnSpcReduction="10000"/>
          </a:bodyPr>
          <a:lstStyle/>
          <a:p>
            <a:r>
              <a:rPr lang="en-US" dirty="0" smtClean="0"/>
              <a:t>Most fungi are </a:t>
            </a:r>
            <a:r>
              <a:rPr lang="en-US" b="1" dirty="0" smtClean="0"/>
              <a:t>saprophytes </a:t>
            </a:r>
            <a:r>
              <a:rPr lang="en-US" dirty="0" smtClean="0"/>
              <a:t>(</a:t>
            </a:r>
            <a:r>
              <a:rPr lang="en-US" dirty="0" smtClean="0"/>
              <a:t>sap-</a:t>
            </a:r>
            <a:r>
              <a:rPr lang="en-US" dirty="0" err="1" smtClean="0"/>
              <a:t>ro</a:t>
            </a:r>
            <a:r>
              <a:rPr lang="en-US" dirty="0" smtClean="0"/>
              <a:t>-fights) </a:t>
            </a:r>
            <a:r>
              <a:rPr lang="en-US" dirty="0" smtClean="0"/>
              <a:t>which means they break down dead matter and play a vital role in recycling nutrients. </a:t>
            </a:r>
          </a:p>
          <a:p>
            <a:r>
              <a:rPr lang="en-US" dirty="0" smtClean="0"/>
              <a:t>As hyphae grow across a source of food (bread, dead wood, an orange peel, etc…), they release digestive enzymes. These enzymes break down large organic molecules into smaller molecules. </a:t>
            </a:r>
          </a:p>
          <a:p>
            <a:r>
              <a:rPr lang="en-US" dirty="0" smtClean="0"/>
              <a:t>Because this “digestion” occurs outside the body of the fungus is it referred to as </a:t>
            </a:r>
            <a:r>
              <a:rPr lang="en-US" b="1" dirty="0" smtClean="0"/>
              <a:t>extracellular digestion. </a:t>
            </a:r>
            <a:endParaRPr lang="en-US" dirty="0" smtClean="0"/>
          </a:p>
          <a:p>
            <a:r>
              <a:rPr lang="en-US" dirty="0" smtClean="0"/>
              <a:t>The small molecules diffuse into the fungus, </a:t>
            </a:r>
            <a:r>
              <a:rPr lang="en-US" dirty="0" smtClean="0"/>
              <a:t>where they </a:t>
            </a:r>
            <a:r>
              <a:rPr lang="en-US" dirty="0" smtClean="0"/>
              <a:t>are used for growth, repair and other cellular processes. The bigger the mycelium of the fungus, the more surface area available for absorbing nutrients. </a:t>
            </a:r>
            <a:endParaRPr lang="en-CA" dirty="0"/>
          </a:p>
        </p:txBody>
      </p:sp>
      <p:pic>
        <p:nvPicPr>
          <p:cNvPr id="4" name="Picture 3"/>
          <p:cNvPicPr>
            <a:picLocks noChangeAspect="1"/>
          </p:cNvPicPr>
          <p:nvPr/>
        </p:nvPicPr>
        <p:blipFill>
          <a:blip r:embed="rId2"/>
          <a:stretch>
            <a:fillRect/>
          </a:stretch>
        </p:blipFill>
        <p:spPr>
          <a:xfrm>
            <a:off x="7991475" y="1965960"/>
            <a:ext cx="3851094" cy="3851094"/>
          </a:xfrm>
          <a:prstGeom prst="rect">
            <a:avLst/>
          </a:prstGeom>
        </p:spPr>
      </p:pic>
    </p:spTree>
    <p:extLst>
      <p:ext uri="{BB962C8B-B14F-4D97-AF65-F5344CB8AC3E}">
        <p14:creationId xmlns:p14="http://schemas.microsoft.com/office/powerpoint/2010/main" val="4197414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Fungi Feed</a:t>
            </a:r>
            <a:endParaRPr lang="en-CA" dirty="0"/>
          </a:p>
        </p:txBody>
      </p:sp>
      <p:sp>
        <p:nvSpPr>
          <p:cNvPr id="3" name="Content Placeholder 2"/>
          <p:cNvSpPr>
            <a:spLocks noGrp="1"/>
          </p:cNvSpPr>
          <p:nvPr>
            <p:ph idx="1"/>
          </p:nvPr>
        </p:nvSpPr>
        <p:spPr>
          <a:xfrm>
            <a:off x="515983" y="1965960"/>
            <a:ext cx="5701937" cy="4038600"/>
          </a:xfrm>
        </p:spPr>
        <p:txBody>
          <a:bodyPr>
            <a:normAutofit/>
          </a:bodyPr>
          <a:lstStyle/>
          <a:p>
            <a:r>
              <a:rPr lang="en-US" dirty="0" smtClean="0"/>
              <a:t>Some fungi are parasites of plants and </a:t>
            </a:r>
            <a:r>
              <a:rPr lang="en-US" dirty="0" smtClean="0"/>
              <a:t>animals. </a:t>
            </a:r>
            <a:endParaRPr lang="en-US" dirty="0" smtClean="0"/>
          </a:p>
          <a:p>
            <a:r>
              <a:rPr lang="en-US" dirty="0" smtClean="0"/>
              <a:t>Parasitic fungi are specialized to feed on living cells. They produce hyphae called </a:t>
            </a:r>
            <a:r>
              <a:rPr lang="en-US" b="1" dirty="0" err="1" smtClean="0"/>
              <a:t>haustoria</a:t>
            </a:r>
            <a:r>
              <a:rPr lang="en-US" b="1" dirty="0" smtClean="0"/>
              <a:t> </a:t>
            </a:r>
            <a:r>
              <a:rPr lang="en-US" dirty="0" smtClean="0"/>
              <a:t>which can penetrate host cells without killing them immediately. </a:t>
            </a:r>
          </a:p>
          <a:p>
            <a:r>
              <a:rPr lang="en-US" dirty="0" smtClean="0"/>
              <a:t>The </a:t>
            </a:r>
            <a:r>
              <a:rPr lang="en-US" i="1" dirty="0" err="1" smtClean="0"/>
              <a:t>Cordyceps</a:t>
            </a:r>
            <a:r>
              <a:rPr lang="en-US" i="1" dirty="0" smtClean="0"/>
              <a:t> </a:t>
            </a:r>
            <a:r>
              <a:rPr lang="en-US" dirty="0" smtClean="0"/>
              <a:t>fungus </a:t>
            </a:r>
            <a:r>
              <a:rPr lang="en-US" dirty="0" smtClean="0"/>
              <a:t>is a great example. </a:t>
            </a:r>
            <a:r>
              <a:rPr lang="en-US" dirty="0" smtClean="0"/>
              <a:t>When </a:t>
            </a:r>
            <a:r>
              <a:rPr lang="en-US" dirty="0" smtClean="0"/>
              <a:t>a spore of this fungus lands on an ant, it grows into the ants body. Hyphae slowly spread through the ant like a cancer and digests the ants tissues. Nature is badass.  </a:t>
            </a:r>
            <a:endParaRPr lang="en-US" dirty="0" smtClean="0"/>
          </a:p>
        </p:txBody>
      </p:sp>
      <p:pic>
        <p:nvPicPr>
          <p:cNvPr id="4" name="Picture 3"/>
          <p:cNvPicPr>
            <a:picLocks noChangeAspect="1"/>
          </p:cNvPicPr>
          <p:nvPr/>
        </p:nvPicPr>
        <p:blipFill>
          <a:blip r:embed="rId2"/>
          <a:stretch>
            <a:fillRect/>
          </a:stretch>
        </p:blipFill>
        <p:spPr>
          <a:xfrm>
            <a:off x="7792372" y="578167"/>
            <a:ext cx="3853165" cy="2775585"/>
          </a:xfrm>
          <a:prstGeom prst="rect">
            <a:avLst/>
          </a:prstGeom>
        </p:spPr>
      </p:pic>
      <p:pic>
        <p:nvPicPr>
          <p:cNvPr id="5" name="Picture 4"/>
          <p:cNvPicPr>
            <a:picLocks noChangeAspect="1"/>
          </p:cNvPicPr>
          <p:nvPr/>
        </p:nvPicPr>
        <p:blipFill>
          <a:blip r:embed="rId3"/>
          <a:stretch>
            <a:fillRect/>
          </a:stretch>
        </p:blipFill>
        <p:spPr>
          <a:xfrm>
            <a:off x="6578509" y="3147060"/>
            <a:ext cx="4286250" cy="2857500"/>
          </a:xfrm>
          <a:prstGeom prst="rect">
            <a:avLst/>
          </a:prstGeom>
        </p:spPr>
      </p:pic>
    </p:spTree>
    <p:extLst>
      <p:ext uri="{BB962C8B-B14F-4D97-AF65-F5344CB8AC3E}">
        <p14:creationId xmlns:p14="http://schemas.microsoft.com/office/powerpoint/2010/main" val="3525012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Symbiotic Fungi</a:t>
            </a:r>
            <a:endParaRPr lang="en-CA" dirty="0"/>
          </a:p>
        </p:txBody>
      </p:sp>
      <p:sp>
        <p:nvSpPr>
          <p:cNvPr id="3" name="Content Placeholder 2"/>
          <p:cNvSpPr>
            <a:spLocks noGrp="1"/>
          </p:cNvSpPr>
          <p:nvPr>
            <p:ph idx="1"/>
          </p:nvPr>
        </p:nvSpPr>
        <p:spPr>
          <a:xfrm>
            <a:off x="457202" y="1965960"/>
            <a:ext cx="6818810" cy="4130040"/>
          </a:xfrm>
        </p:spPr>
        <p:txBody>
          <a:bodyPr/>
          <a:lstStyle/>
          <a:p>
            <a:r>
              <a:rPr lang="en-US" dirty="0" smtClean="0"/>
              <a:t>Many fungi exist in mutualistic relationships with plants and animals where each species benefits from the relationship.</a:t>
            </a:r>
          </a:p>
          <a:p>
            <a:r>
              <a:rPr lang="en-US" dirty="0" smtClean="0"/>
              <a:t>For example: Most trees have fungi living in close contact with their roots. They are called </a:t>
            </a:r>
            <a:r>
              <a:rPr lang="en-US" b="1" dirty="0" smtClean="0"/>
              <a:t>mycorrhiza </a:t>
            </a:r>
            <a:r>
              <a:rPr lang="en-US" dirty="0" smtClean="0"/>
              <a:t>(my-core-rise-ah). Fine, thread-like hyphae grow from the fungus into the plant roots. The hyphae absorb minerals from the soil and release them into the roots. So basically, the fungus increases the plants ability to absorb nutrients and the fungus benefits by receiving essential nutrients from the plant to survive. </a:t>
            </a:r>
            <a:endParaRPr lang="en-CA" dirty="0"/>
          </a:p>
        </p:txBody>
      </p:sp>
      <p:pic>
        <p:nvPicPr>
          <p:cNvPr id="4" name="Picture 3"/>
          <p:cNvPicPr>
            <a:picLocks noChangeAspect="1"/>
          </p:cNvPicPr>
          <p:nvPr/>
        </p:nvPicPr>
        <p:blipFill>
          <a:blip r:embed="rId2"/>
          <a:stretch>
            <a:fillRect/>
          </a:stretch>
        </p:blipFill>
        <p:spPr>
          <a:xfrm>
            <a:off x="8392339" y="351486"/>
            <a:ext cx="3311979" cy="4185137"/>
          </a:xfrm>
          <a:prstGeom prst="rect">
            <a:avLst/>
          </a:prstGeom>
        </p:spPr>
      </p:pic>
      <p:pic>
        <p:nvPicPr>
          <p:cNvPr id="5" name="Picture 4"/>
          <p:cNvPicPr>
            <a:picLocks noChangeAspect="1"/>
          </p:cNvPicPr>
          <p:nvPr/>
        </p:nvPicPr>
        <p:blipFill>
          <a:blip r:embed="rId3"/>
          <a:stretch>
            <a:fillRect/>
          </a:stretch>
        </p:blipFill>
        <p:spPr>
          <a:xfrm>
            <a:off x="7145384" y="4317933"/>
            <a:ext cx="4741273" cy="1996326"/>
          </a:xfrm>
          <a:prstGeom prst="rect">
            <a:avLst/>
          </a:prstGeom>
        </p:spPr>
      </p:pic>
    </p:spTree>
    <p:extLst>
      <p:ext uri="{BB962C8B-B14F-4D97-AF65-F5344CB8AC3E}">
        <p14:creationId xmlns:p14="http://schemas.microsoft.com/office/powerpoint/2010/main" val="1314782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Fungi Reproduce</a:t>
            </a:r>
            <a:endParaRPr lang="en-CA" dirty="0"/>
          </a:p>
        </p:txBody>
      </p:sp>
      <p:sp>
        <p:nvSpPr>
          <p:cNvPr id="3" name="Content Placeholder 2"/>
          <p:cNvSpPr>
            <a:spLocks noGrp="1"/>
          </p:cNvSpPr>
          <p:nvPr>
            <p:ph idx="1"/>
          </p:nvPr>
        </p:nvSpPr>
        <p:spPr>
          <a:xfrm>
            <a:off x="404949" y="2057400"/>
            <a:ext cx="7550331" cy="4038600"/>
          </a:xfrm>
        </p:spPr>
        <p:txBody>
          <a:bodyPr>
            <a:normAutofit lnSpcReduction="10000"/>
          </a:bodyPr>
          <a:lstStyle/>
          <a:p>
            <a:r>
              <a:rPr lang="en-US" dirty="0" smtClean="0"/>
              <a:t>Many fungi are able to reproduce both sexually and asexually. The simplest asexual method is </a:t>
            </a:r>
            <a:r>
              <a:rPr lang="en-US" b="1" dirty="0" smtClean="0"/>
              <a:t>fragmentation:</a:t>
            </a:r>
          </a:p>
          <a:p>
            <a:pPr lvl="1"/>
            <a:r>
              <a:rPr lang="en-US" dirty="0" smtClean="0"/>
              <a:t>Pieces of hyphae break off and grow into new mycelia (plural for mycelium). This can happen in many ways, a gardener digging into the ground or a burrowing animal. The mycelium is broken up into fragments and each become their own individual entity. </a:t>
            </a:r>
            <a:endParaRPr lang="en-US" dirty="0"/>
          </a:p>
          <a:p>
            <a:r>
              <a:rPr lang="en-US" dirty="0" smtClean="0"/>
              <a:t>Most fungi live on land and have adapted to produce spores which are windblown reproductive cells that help the fungi disperse to new locations. Spore-bearing structures help keep the spores from drying out and in order to ensure survival and dispersal, spores are produced in VAST numbers (literally billions or trillions of spores can be released from a single fungus)</a:t>
            </a:r>
          </a:p>
        </p:txBody>
      </p:sp>
      <p:pic>
        <p:nvPicPr>
          <p:cNvPr id="4" name="Picture 3"/>
          <p:cNvPicPr>
            <a:picLocks noChangeAspect="1"/>
          </p:cNvPicPr>
          <p:nvPr/>
        </p:nvPicPr>
        <p:blipFill>
          <a:blip r:embed="rId2"/>
          <a:stretch>
            <a:fillRect/>
          </a:stretch>
        </p:blipFill>
        <p:spPr>
          <a:xfrm>
            <a:off x="8129995" y="1195250"/>
            <a:ext cx="3182439" cy="4773659"/>
          </a:xfrm>
          <a:prstGeom prst="rect">
            <a:avLst/>
          </a:prstGeom>
        </p:spPr>
      </p:pic>
    </p:spTree>
    <p:extLst>
      <p:ext uri="{BB962C8B-B14F-4D97-AF65-F5344CB8AC3E}">
        <p14:creationId xmlns:p14="http://schemas.microsoft.com/office/powerpoint/2010/main" val="1529859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 Fungi</a:t>
            </a:r>
            <a:endParaRPr lang="en-CA" dirty="0"/>
          </a:p>
        </p:txBody>
      </p:sp>
      <p:sp>
        <p:nvSpPr>
          <p:cNvPr id="3" name="Content Placeholder 2"/>
          <p:cNvSpPr>
            <a:spLocks noGrp="1"/>
          </p:cNvSpPr>
          <p:nvPr>
            <p:ph idx="1"/>
          </p:nvPr>
        </p:nvSpPr>
        <p:spPr>
          <a:xfrm>
            <a:off x="1143000" y="2057400"/>
            <a:ext cx="6342017" cy="4038600"/>
          </a:xfrm>
        </p:spPr>
        <p:txBody>
          <a:bodyPr/>
          <a:lstStyle/>
          <a:p>
            <a:r>
              <a:rPr lang="en-US" dirty="0" smtClean="0"/>
              <a:t>The original ancestors of fungi are not known! It is likely that different groups of fungi living today have evolved from more than one origin. </a:t>
            </a:r>
          </a:p>
          <a:p>
            <a:r>
              <a:rPr lang="en-US" dirty="0" smtClean="0"/>
              <a:t>At one time, fungi were thought to be included in the plant kingdom. Now, they form their own separate kingdom, with 4 subgroups:</a:t>
            </a:r>
          </a:p>
          <a:p>
            <a:pPr lvl="1"/>
            <a:r>
              <a:rPr lang="en-US" dirty="0" err="1" smtClean="0"/>
              <a:t>Zygospore</a:t>
            </a:r>
            <a:r>
              <a:rPr lang="en-US" dirty="0" smtClean="0"/>
              <a:t> fungi</a:t>
            </a:r>
          </a:p>
          <a:p>
            <a:pPr lvl="1"/>
            <a:r>
              <a:rPr lang="en-US" dirty="0" smtClean="0"/>
              <a:t>Club fungi</a:t>
            </a:r>
          </a:p>
          <a:p>
            <a:pPr lvl="1"/>
            <a:r>
              <a:rPr lang="en-US" dirty="0" smtClean="0"/>
              <a:t>Sac fungi</a:t>
            </a:r>
          </a:p>
          <a:p>
            <a:pPr lvl="1"/>
            <a:r>
              <a:rPr lang="en-US" dirty="0" smtClean="0"/>
              <a:t>Imperfect fungi</a:t>
            </a:r>
            <a:endParaRPr lang="en-CA" dirty="0"/>
          </a:p>
        </p:txBody>
      </p:sp>
      <p:pic>
        <p:nvPicPr>
          <p:cNvPr id="4" name="Picture 3"/>
          <p:cNvPicPr>
            <a:picLocks noChangeAspect="1"/>
          </p:cNvPicPr>
          <p:nvPr/>
        </p:nvPicPr>
        <p:blipFill>
          <a:blip r:embed="rId2"/>
          <a:stretch>
            <a:fillRect/>
          </a:stretch>
        </p:blipFill>
        <p:spPr>
          <a:xfrm>
            <a:off x="7245532" y="3190603"/>
            <a:ext cx="4572000" cy="3429000"/>
          </a:xfrm>
          <a:prstGeom prst="rect">
            <a:avLst/>
          </a:prstGeom>
        </p:spPr>
      </p:pic>
    </p:spTree>
    <p:extLst>
      <p:ext uri="{BB962C8B-B14F-4D97-AF65-F5344CB8AC3E}">
        <p14:creationId xmlns:p14="http://schemas.microsoft.com/office/powerpoint/2010/main" val="4207495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Zygospore</a:t>
            </a:r>
            <a:r>
              <a:rPr lang="en-US" dirty="0" smtClean="0"/>
              <a:t> Fungi (Phylum </a:t>
            </a:r>
            <a:r>
              <a:rPr lang="en-US" dirty="0" err="1" smtClean="0"/>
              <a:t>Zygomycota</a:t>
            </a:r>
            <a:r>
              <a:rPr lang="en-US" dirty="0" smtClean="0"/>
              <a:t>)</a:t>
            </a:r>
            <a:endParaRPr lang="en-CA" dirty="0"/>
          </a:p>
        </p:txBody>
      </p:sp>
      <p:sp>
        <p:nvSpPr>
          <p:cNvPr id="3" name="Content Placeholder 2"/>
          <p:cNvSpPr>
            <a:spLocks noGrp="1"/>
          </p:cNvSpPr>
          <p:nvPr>
            <p:ph idx="1"/>
          </p:nvPr>
        </p:nvSpPr>
        <p:spPr>
          <a:xfrm>
            <a:off x="548640" y="2057400"/>
            <a:ext cx="11181806" cy="4038600"/>
          </a:xfrm>
        </p:spPr>
        <p:txBody>
          <a:bodyPr>
            <a:normAutofit lnSpcReduction="10000"/>
          </a:bodyPr>
          <a:lstStyle/>
          <a:p>
            <a:r>
              <a:rPr lang="en-US" dirty="0" smtClean="0"/>
              <a:t>If you’ve ever seen </a:t>
            </a:r>
            <a:r>
              <a:rPr lang="en-US" dirty="0" err="1" smtClean="0"/>
              <a:t>mouldy</a:t>
            </a:r>
            <a:r>
              <a:rPr lang="en-US" dirty="0" smtClean="0"/>
              <a:t> bread, then you’ve seen this kind of fungi. The small black/blue dots you see are the reproductive structures. </a:t>
            </a:r>
          </a:p>
          <a:p>
            <a:r>
              <a:rPr lang="en-US" dirty="0" smtClean="0"/>
              <a:t>During sexual reproduction, this fungus produces structures called </a:t>
            </a:r>
            <a:r>
              <a:rPr lang="en-US" b="1" dirty="0" err="1" smtClean="0"/>
              <a:t>zygospores</a:t>
            </a:r>
            <a:r>
              <a:rPr lang="en-US" b="1" dirty="0"/>
              <a:t> </a:t>
            </a:r>
            <a:r>
              <a:rPr lang="en-US" dirty="0" smtClean="0"/>
              <a:t>after two hyphae of different types meet and fuse their nuclei together. After the </a:t>
            </a:r>
            <a:r>
              <a:rPr lang="en-US" dirty="0" err="1" smtClean="0"/>
              <a:t>zygospore</a:t>
            </a:r>
            <a:r>
              <a:rPr lang="en-US" dirty="0" smtClean="0"/>
              <a:t> has been formed, a thick wall develops around it to protect it and it remains dormant until better conditions for growth arise. </a:t>
            </a:r>
          </a:p>
          <a:p>
            <a:r>
              <a:rPr lang="en-US" dirty="0"/>
              <a:t>The mycelium of bread </a:t>
            </a:r>
            <a:r>
              <a:rPr lang="en-US" dirty="0" err="1"/>
              <a:t>mould</a:t>
            </a:r>
            <a:r>
              <a:rPr lang="en-US" dirty="0"/>
              <a:t> is made up of 2 forms of hyphae:</a:t>
            </a:r>
          </a:p>
          <a:p>
            <a:pPr lvl="1"/>
            <a:r>
              <a:rPr lang="en-US" dirty="0"/>
              <a:t>Horizontal growing hyphae called </a:t>
            </a:r>
            <a:r>
              <a:rPr lang="en-US" b="1" dirty="0" err="1"/>
              <a:t>stolons</a:t>
            </a:r>
            <a:r>
              <a:rPr lang="en-US" b="1" dirty="0"/>
              <a:t> </a:t>
            </a:r>
            <a:r>
              <a:rPr lang="en-US" dirty="0"/>
              <a:t>that spread out over the breads surface</a:t>
            </a:r>
          </a:p>
          <a:p>
            <a:pPr lvl="1"/>
            <a:r>
              <a:rPr lang="en-US" dirty="0"/>
              <a:t>Downward growing hyphae called </a:t>
            </a:r>
            <a:r>
              <a:rPr lang="en-US" b="1" dirty="0"/>
              <a:t>rhizoids </a:t>
            </a:r>
            <a:r>
              <a:rPr lang="en-US" dirty="0"/>
              <a:t>that penetrate the bread and anchor the mycelium. </a:t>
            </a:r>
            <a:endParaRPr lang="en-US" dirty="0" smtClean="0"/>
          </a:p>
          <a:p>
            <a:r>
              <a:rPr lang="en-US" dirty="0" smtClean="0"/>
              <a:t>When conditions are suitable for growth, the </a:t>
            </a:r>
            <a:r>
              <a:rPr lang="en-US" dirty="0" err="1" smtClean="0"/>
              <a:t>zygospore</a:t>
            </a:r>
            <a:r>
              <a:rPr lang="en-US" dirty="0" smtClean="0"/>
              <a:t> begins to grow and develops a stalk-like hyphae called </a:t>
            </a:r>
            <a:r>
              <a:rPr lang="en-US" b="1" dirty="0" err="1" smtClean="0"/>
              <a:t>sporangiophores</a:t>
            </a:r>
            <a:r>
              <a:rPr lang="en-US" dirty="0" smtClean="0"/>
              <a:t>, that carry </a:t>
            </a:r>
            <a:r>
              <a:rPr lang="en-US" b="1" dirty="0" smtClean="0"/>
              <a:t>sporangia </a:t>
            </a:r>
            <a:r>
              <a:rPr lang="en-US" dirty="0" smtClean="0"/>
              <a:t>which release spores. And this continues!</a:t>
            </a:r>
            <a:endParaRPr lang="en-US" dirty="0"/>
          </a:p>
          <a:p>
            <a:pPr marL="274320" lvl="1" indent="0">
              <a:buNone/>
            </a:pPr>
            <a:endParaRPr lang="en-US" dirty="0" smtClean="0"/>
          </a:p>
          <a:p>
            <a:pPr marL="274320" lvl="1" indent="0">
              <a:buNone/>
            </a:pPr>
            <a:endParaRPr lang="en-CA" dirty="0"/>
          </a:p>
        </p:txBody>
      </p:sp>
    </p:spTree>
    <p:extLst>
      <p:ext uri="{BB962C8B-B14F-4D97-AF65-F5344CB8AC3E}">
        <p14:creationId xmlns:p14="http://schemas.microsoft.com/office/powerpoint/2010/main" val="3430268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TM03457444[[fn=Basis]]</Template>
  <TotalTime>242</TotalTime>
  <Words>1044</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Corbel</vt:lpstr>
      <vt:lpstr>Basis</vt:lpstr>
      <vt:lpstr>Kingdom Fungi</vt:lpstr>
      <vt:lpstr>Kingdom Fungi</vt:lpstr>
      <vt:lpstr>Kingdom Fungi</vt:lpstr>
      <vt:lpstr>How Fungi Feed</vt:lpstr>
      <vt:lpstr>How Fungi Feed</vt:lpstr>
      <vt:lpstr>Symbiotic Fungi</vt:lpstr>
      <vt:lpstr>How Fungi Reproduce</vt:lpstr>
      <vt:lpstr>Classifying Fungi</vt:lpstr>
      <vt:lpstr>Zygospore Fungi (Phylum Zygomycota)</vt:lpstr>
      <vt:lpstr>PowerPoint Presentation</vt:lpstr>
      <vt:lpstr>Club Fungi (Phylum Basidiomycota)</vt:lpstr>
      <vt:lpstr>Sac Fungi (Phylum Ascomycota)</vt:lpstr>
      <vt:lpstr>Imperfect Fungi (Phylum Deuteromycota)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Fungi</dc:title>
  <dc:creator>Windows User</dc:creator>
  <cp:lastModifiedBy>Windows User</cp:lastModifiedBy>
  <cp:revision>17</cp:revision>
  <dcterms:created xsi:type="dcterms:W3CDTF">2020-05-25T21:39:25Z</dcterms:created>
  <dcterms:modified xsi:type="dcterms:W3CDTF">2020-05-26T19:39:37Z</dcterms:modified>
</cp:coreProperties>
</file>