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E4FA3E9-C937-4E5D-A31F-2BBBDC69360E}" type="datetimeFigureOut">
              <a:rPr lang="en-CA" smtClean="0"/>
              <a:t>2020-05-14</a:t>
            </a:fld>
            <a:endParaRPr lang="en-CA"/>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C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3229657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412079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405683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384120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FE4FA3E9-C937-4E5D-A31F-2BBBDC69360E}" type="datetimeFigureOut">
              <a:rPr lang="en-CA" smtClean="0"/>
              <a:t>2020-05-14</a:t>
            </a:fld>
            <a:endParaRPr lang="en-CA"/>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CA"/>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51866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272770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CA"/>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18455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CA"/>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372722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CA"/>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10094033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E4FA3E9-C937-4E5D-A31F-2BBBDC69360E}" type="datetimeFigureOut">
              <a:rPr lang="en-CA" smtClean="0"/>
              <a:t>2020-05-14</a:t>
            </a:fld>
            <a:endParaRPr lang="en-CA"/>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DF634D97-2617-4E1E-B2C2-026170DFDA93}" type="slidenum">
              <a:rPr lang="en-CA" smtClean="0"/>
              <a:t>‹#›</a:t>
            </a:fld>
            <a:endParaRPr lang="en-CA"/>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91500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FE4FA3E9-C937-4E5D-A31F-2BBBDC69360E}" type="datetimeFigureOut">
              <a:rPr lang="en-CA" smtClean="0"/>
              <a:t>2020-05-14</a:t>
            </a:fld>
            <a:endParaRPr lang="en-C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63018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FE4FA3E9-C937-4E5D-A31F-2BBBDC69360E}" type="datetimeFigureOut">
              <a:rPr lang="en-CA" smtClean="0"/>
              <a:t>2020-05-14</a:t>
            </a:fld>
            <a:endParaRPr lang="en-CA"/>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CA"/>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25733091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Kingdom Archaea</a:t>
            </a:r>
            <a:endParaRPr lang="en-CA" sz="6000" dirty="0"/>
          </a:p>
        </p:txBody>
      </p:sp>
      <p:sp>
        <p:nvSpPr>
          <p:cNvPr id="3" name="Subtitle 2"/>
          <p:cNvSpPr>
            <a:spLocks noGrp="1"/>
          </p:cNvSpPr>
          <p:nvPr>
            <p:ph type="subTitle" idx="1"/>
          </p:nvPr>
        </p:nvSpPr>
        <p:spPr>
          <a:xfrm>
            <a:off x="1559446" y="3937480"/>
            <a:ext cx="9070848" cy="457201"/>
          </a:xfrm>
        </p:spPr>
        <p:txBody>
          <a:bodyPr>
            <a:normAutofit/>
          </a:bodyPr>
          <a:lstStyle/>
          <a:p>
            <a:r>
              <a:rPr lang="en-US" sz="1800" b="1" dirty="0" smtClean="0"/>
              <a:t>Life Sciences 11</a:t>
            </a:r>
            <a:endParaRPr lang="en-CA" sz="1800" b="1" dirty="0"/>
          </a:p>
        </p:txBody>
      </p:sp>
    </p:spTree>
    <p:extLst>
      <p:ext uri="{BB962C8B-B14F-4D97-AF65-F5344CB8AC3E}">
        <p14:creationId xmlns:p14="http://schemas.microsoft.com/office/powerpoint/2010/main" val="2486356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Archaea</a:t>
            </a:r>
            <a:endParaRPr lang="en-CA" dirty="0"/>
          </a:p>
        </p:txBody>
      </p:sp>
      <p:sp>
        <p:nvSpPr>
          <p:cNvPr id="3" name="Content Placeholder 2"/>
          <p:cNvSpPr>
            <a:spLocks noGrp="1"/>
          </p:cNvSpPr>
          <p:nvPr>
            <p:ph idx="1"/>
          </p:nvPr>
        </p:nvSpPr>
        <p:spPr>
          <a:xfrm>
            <a:off x="600892" y="1776549"/>
            <a:ext cx="7249886" cy="4258491"/>
          </a:xfrm>
        </p:spPr>
        <p:txBody>
          <a:bodyPr>
            <a:normAutofit/>
          </a:bodyPr>
          <a:lstStyle/>
          <a:p>
            <a:r>
              <a:rPr lang="en-US" sz="2400" dirty="0" smtClean="0"/>
              <a:t>Earth’s most extreme-loving microorganisms are prokaryotes classified in the Kingdom Archaea</a:t>
            </a:r>
          </a:p>
          <a:p>
            <a:r>
              <a:rPr lang="en-US" sz="2400" dirty="0" smtClean="0"/>
              <a:t>Species of archaea have been found living in hot springs, near sea floor vents at temperatures near 100 °C, in alkaline/acidic waters, and in extremely salty environments like the Dead Sea. Some even live inside volcanoes, hot coal and rocks beneath the Earth’s surface. </a:t>
            </a:r>
            <a:endParaRPr lang="en-CA" sz="2400" dirty="0"/>
          </a:p>
        </p:txBody>
      </p:sp>
      <p:pic>
        <p:nvPicPr>
          <p:cNvPr id="4" name="Picture 3"/>
          <p:cNvPicPr>
            <a:picLocks noChangeAspect="1"/>
          </p:cNvPicPr>
          <p:nvPr/>
        </p:nvPicPr>
        <p:blipFill>
          <a:blip r:embed="rId2"/>
          <a:stretch>
            <a:fillRect/>
          </a:stretch>
        </p:blipFill>
        <p:spPr>
          <a:xfrm>
            <a:off x="7850778" y="1672046"/>
            <a:ext cx="3696475" cy="2464317"/>
          </a:xfrm>
          <a:prstGeom prst="rect">
            <a:avLst/>
          </a:prstGeom>
        </p:spPr>
      </p:pic>
      <p:sp>
        <p:nvSpPr>
          <p:cNvPr id="5" name="TextBox 4"/>
          <p:cNvSpPr txBox="1"/>
          <p:nvPr/>
        </p:nvSpPr>
        <p:spPr>
          <a:xfrm>
            <a:off x="7850778" y="4136363"/>
            <a:ext cx="369647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Grand Prismatic Lake in Yellowstone National Park. The largest hot spring in the USA is a typical home to archaea</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0519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Archaea</a:t>
            </a:r>
            <a:endParaRPr lang="en-CA" dirty="0"/>
          </a:p>
        </p:txBody>
      </p:sp>
      <p:sp>
        <p:nvSpPr>
          <p:cNvPr id="3" name="Content Placeholder 2"/>
          <p:cNvSpPr>
            <a:spLocks noGrp="1"/>
          </p:cNvSpPr>
          <p:nvPr>
            <p:ph idx="1"/>
          </p:nvPr>
        </p:nvSpPr>
        <p:spPr>
          <a:xfrm>
            <a:off x="482600" y="2103120"/>
            <a:ext cx="4940300" cy="3931920"/>
          </a:xfrm>
        </p:spPr>
        <p:txBody>
          <a:bodyPr>
            <a:normAutofit lnSpcReduction="10000"/>
          </a:bodyPr>
          <a:lstStyle/>
          <a:p>
            <a:r>
              <a:rPr lang="en-US" sz="2400" dirty="0" smtClean="0"/>
              <a:t>Archaea do not look very different from bacteria and were initially classified as a type of bacteria – the Archaebacteria. </a:t>
            </a:r>
          </a:p>
          <a:p>
            <a:r>
              <a:rPr lang="en-US" sz="2400" dirty="0" smtClean="0"/>
              <a:t>When scientists began to analyze the cells in more detail, they found that archaea are as different from bacteria as they are from plants and animals. </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5207000" y="1713747"/>
            <a:ext cx="6569490" cy="4710665"/>
          </a:xfrm>
          <a:prstGeom prst="rect">
            <a:avLst/>
          </a:prstGeom>
        </p:spPr>
      </p:pic>
    </p:spTree>
    <p:extLst>
      <p:ext uri="{BB962C8B-B14F-4D97-AF65-F5344CB8AC3E}">
        <p14:creationId xmlns:p14="http://schemas.microsoft.com/office/powerpoint/2010/main" val="41748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Archaea</a:t>
            </a:r>
            <a:endParaRPr lang="en-CA" dirty="0"/>
          </a:p>
        </p:txBody>
      </p:sp>
      <p:sp>
        <p:nvSpPr>
          <p:cNvPr id="3" name="Content Placeholder 2"/>
          <p:cNvSpPr>
            <a:spLocks noGrp="1"/>
          </p:cNvSpPr>
          <p:nvPr>
            <p:ph idx="1"/>
          </p:nvPr>
        </p:nvSpPr>
        <p:spPr>
          <a:xfrm>
            <a:off x="723900" y="1803400"/>
            <a:ext cx="10668000" cy="4231640"/>
          </a:xfrm>
        </p:spPr>
        <p:txBody>
          <a:bodyPr>
            <a:noAutofit/>
          </a:bodyPr>
          <a:lstStyle/>
          <a:p>
            <a:r>
              <a:rPr lang="en-US" sz="2400" dirty="0" smtClean="0"/>
              <a:t>How are archaea able to survive in such hostile environments? Only detailed studies of their molecules and metabolism reveal the answers. </a:t>
            </a:r>
          </a:p>
          <a:p>
            <a:r>
              <a:rPr lang="en-US" sz="2400" dirty="0" smtClean="0"/>
              <a:t>Archaea have many genes that differ from bacteria. </a:t>
            </a:r>
            <a:endParaRPr lang="en-US" sz="2400" dirty="0"/>
          </a:p>
          <a:p>
            <a:r>
              <a:rPr lang="en-US" sz="2400" dirty="0" smtClean="0"/>
              <a:t>The cell walls of archaea have a different structure and chemical composition than those of bacteria. They have unusual lipids (fats) that remain stable at very high temperatures.</a:t>
            </a:r>
            <a:endParaRPr lang="en-CA" sz="2400" dirty="0" smtClean="0"/>
          </a:p>
          <a:p>
            <a:r>
              <a:rPr lang="en-US" sz="2400" dirty="0" smtClean="0"/>
              <a:t>Like bacteria, archaea have different shapes (cocci, bacilli, spirilli), some move using flagella and reproduction is done by binary fission or conjugation.</a:t>
            </a:r>
          </a:p>
        </p:txBody>
      </p:sp>
    </p:spTree>
    <p:extLst>
      <p:ext uri="{BB962C8B-B14F-4D97-AF65-F5344CB8AC3E}">
        <p14:creationId xmlns:p14="http://schemas.microsoft.com/office/powerpoint/2010/main" val="399166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Archaea</a:t>
            </a:r>
            <a:endParaRPr lang="en-CA" dirty="0"/>
          </a:p>
        </p:txBody>
      </p:sp>
      <p:sp>
        <p:nvSpPr>
          <p:cNvPr id="3" name="Content Placeholder 2"/>
          <p:cNvSpPr>
            <a:spLocks noGrp="1"/>
          </p:cNvSpPr>
          <p:nvPr>
            <p:ph idx="1"/>
          </p:nvPr>
        </p:nvSpPr>
        <p:spPr>
          <a:xfrm>
            <a:off x="1066800" y="2103120"/>
            <a:ext cx="6032500" cy="3931920"/>
          </a:xfrm>
        </p:spPr>
        <p:txBody>
          <a:bodyPr>
            <a:normAutofit/>
          </a:bodyPr>
          <a:lstStyle/>
          <a:p>
            <a:r>
              <a:rPr lang="en-US" sz="2400" b="1" dirty="0" smtClean="0"/>
              <a:t>Methanogens: </a:t>
            </a:r>
            <a:r>
              <a:rPr lang="en-US" sz="2400" dirty="0" smtClean="0"/>
              <a:t>Methane producing archaea, live in oxygen-free environments, such as below the surface of swamps, marshes and sewage plants. </a:t>
            </a:r>
            <a:r>
              <a:rPr lang="en-CA" sz="2400" dirty="0" smtClean="0"/>
              <a:t>They use carbon dioxide, nitrogen gas or hydrogen sulfide as a source of energy. They give off methane gas as a waste product. </a:t>
            </a:r>
            <a:endParaRPr lang="en-US" sz="2400" dirty="0" smtClean="0"/>
          </a:p>
        </p:txBody>
      </p:sp>
      <p:pic>
        <p:nvPicPr>
          <p:cNvPr id="4" name="Picture 3"/>
          <p:cNvPicPr>
            <a:picLocks noChangeAspect="1"/>
          </p:cNvPicPr>
          <p:nvPr/>
        </p:nvPicPr>
        <p:blipFill>
          <a:blip r:embed="rId2"/>
          <a:stretch>
            <a:fillRect/>
          </a:stretch>
        </p:blipFill>
        <p:spPr>
          <a:xfrm>
            <a:off x="7797800" y="2014194"/>
            <a:ext cx="2667000" cy="3810000"/>
          </a:xfrm>
          <a:prstGeom prst="rect">
            <a:avLst/>
          </a:prstGeom>
        </p:spPr>
      </p:pic>
    </p:spTree>
    <p:extLst>
      <p:ext uri="{BB962C8B-B14F-4D97-AF65-F5344CB8AC3E}">
        <p14:creationId xmlns:p14="http://schemas.microsoft.com/office/powerpoint/2010/main" val="141400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Archaea</a:t>
            </a:r>
            <a:endParaRPr lang="en-CA" dirty="0"/>
          </a:p>
        </p:txBody>
      </p:sp>
      <p:sp>
        <p:nvSpPr>
          <p:cNvPr id="3" name="Content Placeholder 2"/>
          <p:cNvSpPr>
            <a:spLocks noGrp="1"/>
          </p:cNvSpPr>
          <p:nvPr>
            <p:ph idx="1"/>
          </p:nvPr>
        </p:nvSpPr>
        <p:spPr>
          <a:xfrm>
            <a:off x="1066800" y="2103120"/>
            <a:ext cx="5143500" cy="3931920"/>
          </a:xfrm>
        </p:spPr>
        <p:txBody>
          <a:bodyPr>
            <a:normAutofit/>
          </a:bodyPr>
          <a:lstStyle/>
          <a:p>
            <a:r>
              <a:rPr lang="en-US" sz="2400" b="1" dirty="0" smtClean="0"/>
              <a:t>Halophiles: </a:t>
            </a:r>
            <a:r>
              <a:rPr lang="en-US" sz="2400" dirty="0" smtClean="0"/>
              <a:t>Salt-loving archaea that live in extreme saline environments. They can live in places with up to 15% salt concentration (seawater is 3.5% salt). They are so well-adapted to these conditions that they cannot grow in weaker salt solutions. </a:t>
            </a:r>
            <a:endParaRPr lang="en-CA" sz="2400" b="1" dirty="0"/>
          </a:p>
        </p:txBody>
      </p:sp>
      <p:pic>
        <p:nvPicPr>
          <p:cNvPr id="4" name="Picture 3"/>
          <p:cNvPicPr>
            <a:picLocks noChangeAspect="1"/>
          </p:cNvPicPr>
          <p:nvPr/>
        </p:nvPicPr>
        <p:blipFill>
          <a:blip r:embed="rId2"/>
          <a:stretch>
            <a:fillRect/>
          </a:stretch>
        </p:blipFill>
        <p:spPr>
          <a:xfrm>
            <a:off x="6746875" y="2103120"/>
            <a:ext cx="4667250" cy="2762250"/>
          </a:xfrm>
          <a:prstGeom prst="rect">
            <a:avLst/>
          </a:prstGeom>
        </p:spPr>
      </p:pic>
      <p:sp>
        <p:nvSpPr>
          <p:cNvPr id="5" name="TextBox 4"/>
          <p:cNvSpPr txBox="1"/>
          <p:nvPr/>
        </p:nvSpPr>
        <p:spPr>
          <a:xfrm>
            <a:off x="6746875" y="4865370"/>
            <a:ext cx="466725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Dead Sea is a common home for halophiles</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3046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Archaea</a:t>
            </a:r>
            <a:endParaRPr lang="en-CA" dirty="0"/>
          </a:p>
        </p:txBody>
      </p:sp>
      <p:sp>
        <p:nvSpPr>
          <p:cNvPr id="3" name="Content Placeholder 2"/>
          <p:cNvSpPr>
            <a:spLocks noGrp="1"/>
          </p:cNvSpPr>
          <p:nvPr>
            <p:ph idx="1"/>
          </p:nvPr>
        </p:nvSpPr>
        <p:spPr>
          <a:xfrm>
            <a:off x="1066800" y="2103120"/>
            <a:ext cx="5245100" cy="3931920"/>
          </a:xfrm>
        </p:spPr>
        <p:txBody>
          <a:bodyPr>
            <a:normAutofit/>
          </a:bodyPr>
          <a:lstStyle/>
          <a:p>
            <a:r>
              <a:rPr lang="en-US" sz="2400" b="1" dirty="0" err="1" smtClean="0"/>
              <a:t>Thermoacidophiles</a:t>
            </a:r>
            <a:r>
              <a:rPr lang="en-US" sz="2400" b="1" dirty="0" smtClean="0"/>
              <a:t>: </a:t>
            </a:r>
            <a:r>
              <a:rPr lang="en-US" sz="2400" dirty="0" smtClean="0"/>
              <a:t>Heat-and-acid-loving archaea, live in extremely hot and acidic environments. Some species live in hot sulfur springs and use sulfur as their energy source. Others prefer volcanoes, or near deep sea vents, and grow best at temperatures above 80°C. </a:t>
            </a:r>
            <a:endParaRPr lang="en-CA" sz="2400" b="1" dirty="0"/>
          </a:p>
        </p:txBody>
      </p:sp>
      <p:pic>
        <p:nvPicPr>
          <p:cNvPr id="4" name="Picture 3"/>
          <p:cNvPicPr>
            <a:picLocks noChangeAspect="1"/>
          </p:cNvPicPr>
          <p:nvPr/>
        </p:nvPicPr>
        <p:blipFill>
          <a:blip r:embed="rId2"/>
          <a:stretch>
            <a:fillRect/>
          </a:stretch>
        </p:blipFill>
        <p:spPr>
          <a:xfrm>
            <a:off x="6565900" y="1328394"/>
            <a:ext cx="4876800" cy="3819525"/>
          </a:xfrm>
          <a:prstGeom prst="rect">
            <a:avLst/>
          </a:prstGeom>
        </p:spPr>
      </p:pic>
      <p:sp>
        <p:nvSpPr>
          <p:cNvPr id="5" name="TextBox 4"/>
          <p:cNvSpPr txBox="1"/>
          <p:nvPr/>
        </p:nvSpPr>
        <p:spPr>
          <a:xfrm>
            <a:off x="7941348" y="5147919"/>
            <a:ext cx="212590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 deep sea vent</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3466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Archaea and Biotechnology</a:t>
            </a:r>
            <a:endParaRPr lang="en-CA" dirty="0"/>
          </a:p>
        </p:txBody>
      </p:sp>
      <p:sp>
        <p:nvSpPr>
          <p:cNvPr id="3" name="Content Placeholder 2"/>
          <p:cNvSpPr>
            <a:spLocks noGrp="1"/>
          </p:cNvSpPr>
          <p:nvPr>
            <p:ph idx="1"/>
          </p:nvPr>
        </p:nvSpPr>
        <p:spPr/>
        <p:txBody>
          <a:bodyPr>
            <a:normAutofit/>
          </a:bodyPr>
          <a:lstStyle/>
          <a:p>
            <a:r>
              <a:rPr lang="en-US" sz="2400" dirty="0" smtClean="0"/>
              <a:t>The ability of archaea to survive in such hostile environments is unique and still poorly understood. Scientists know that there are enzymes present only in archaea that allow them to carry out chemical and metabolic processes. </a:t>
            </a:r>
          </a:p>
          <a:p>
            <a:r>
              <a:rPr lang="en-US" sz="2400" dirty="0" smtClean="0"/>
              <a:t>Biotechnology depends on the use of different enzymes for many processes such as DNA analysis and diagnosis disease. Standard enzymes break down very easily whereas </a:t>
            </a:r>
            <a:r>
              <a:rPr lang="en-US" sz="2400" dirty="0" err="1" smtClean="0"/>
              <a:t>archaean</a:t>
            </a:r>
            <a:r>
              <a:rPr lang="en-US" sz="2400" dirty="0" smtClean="0"/>
              <a:t> ones do not, thus making them very valuable!</a:t>
            </a:r>
            <a:endParaRPr lang="en-CA" sz="2400" dirty="0"/>
          </a:p>
        </p:txBody>
      </p:sp>
    </p:spTree>
    <p:extLst>
      <p:ext uri="{BB962C8B-B14F-4D97-AF65-F5344CB8AC3E}">
        <p14:creationId xmlns:p14="http://schemas.microsoft.com/office/powerpoint/2010/main" val="374691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Archaea and Biotechnology</a:t>
            </a:r>
            <a:endParaRPr lang="en-CA" dirty="0"/>
          </a:p>
        </p:txBody>
      </p:sp>
      <p:sp>
        <p:nvSpPr>
          <p:cNvPr id="3" name="Content Placeholder 2"/>
          <p:cNvSpPr>
            <a:spLocks noGrp="1"/>
          </p:cNvSpPr>
          <p:nvPr>
            <p:ph idx="1"/>
          </p:nvPr>
        </p:nvSpPr>
        <p:spPr>
          <a:xfrm>
            <a:off x="571500" y="1905000"/>
            <a:ext cx="10947400" cy="4130040"/>
          </a:xfrm>
        </p:spPr>
        <p:txBody>
          <a:bodyPr>
            <a:normAutofit/>
          </a:bodyPr>
          <a:lstStyle/>
          <a:p>
            <a:r>
              <a:rPr lang="en-US" sz="2400" dirty="0" smtClean="0"/>
              <a:t>Polymerase chain reaction (or PCR) is now a widespread technology thanks to archaea species that can grown at temperatures greater then 70°C</a:t>
            </a:r>
          </a:p>
          <a:p>
            <a:r>
              <a:rPr lang="en-US" sz="2400" b="1" dirty="0" smtClean="0"/>
              <a:t>Polymerase </a:t>
            </a:r>
            <a:r>
              <a:rPr lang="en-US" sz="2400" b="1" dirty="0"/>
              <a:t>chain reaction</a:t>
            </a:r>
            <a:r>
              <a:rPr lang="en-US" sz="2400" dirty="0"/>
              <a:t> (</a:t>
            </a:r>
            <a:r>
              <a:rPr lang="en-US" sz="2400" b="1" dirty="0"/>
              <a:t>PCR</a:t>
            </a:r>
            <a:r>
              <a:rPr lang="en-US" sz="2400" dirty="0"/>
              <a:t>) is a method widely used in molecular biology to rapidly make millions to billions of copies of a specific DNA sample, allowing scientists to take a very small sample of DNA and amplify it to a large enough amount to study in detail</a:t>
            </a:r>
            <a:r>
              <a:rPr lang="en-US" sz="2400" dirty="0" smtClean="0"/>
              <a:t>.</a:t>
            </a:r>
          </a:p>
          <a:p>
            <a:r>
              <a:rPr lang="en-US" sz="2400" dirty="0" smtClean="0"/>
              <a:t>This used to be a slow process as enzymes would often be destroyed from the high temperatures needed. </a:t>
            </a:r>
            <a:endParaRPr lang="en-CA" sz="2400" dirty="0"/>
          </a:p>
        </p:txBody>
      </p:sp>
    </p:spTree>
    <p:extLst>
      <p:ext uri="{BB962C8B-B14F-4D97-AF65-F5344CB8AC3E}">
        <p14:creationId xmlns:p14="http://schemas.microsoft.com/office/powerpoint/2010/main" val="2607565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Savon</vt:lpstr>
      <vt:lpstr>Kingdom Archaea</vt:lpstr>
      <vt:lpstr>Kingdom Archaea</vt:lpstr>
      <vt:lpstr>Kingdom Archaea</vt:lpstr>
      <vt:lpstr>Classifying Archaea</vt:lpstr>
      <vt:lpstr>Types of Archaea</vt:lpstr>
      <vt:lpstr>Types of Archaea</vt:lpstr>
      <vt:lpstr>Types of Archaea</vt:lpstr>
      <vt:lpstr>Archaea and Biotechnology</vt:lpstr>
      <vt:lpstr>Archaea and Biotechnology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Archaea</dc:title>
  <dc:creator>Windows User</dc:creator>
  <cp:lastModifiedBy>Windows User</cp:lastModifiedBy>
  <cp:revision>1</cp:revision>
  <dcterms:created xsi:type="dcterms:W3CDTF">2020-05-14T16:31:59Z</dcterms:created>
  <dcterms:modified xsi:type="dcterms:W3CDTF">2020-05-14T16:32:07Z</dcterms:modified>
</cp:coreProperties>
</file>