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3" d="100"/>
          <a:sy n="73"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3590051-3F33-4C35-AA44-44751DECFE0A}" type="datetimeFigureOut">
              <a:rPr lang="en-CA" smtClean="0"/>
              <a:t>2020-04-27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343852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590051-3F33-4C35-AA44-44751DECFE0A}" type="datetimeFigureOut">
              <a:rPr lang="en-CA" smtClean="0"/>
              <a:t>2020-04-27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253007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590051-3F33-4C35-AA44-44751DECFE0A}" type="datetimeFigureOut">
              <a:rPr lang="en-CA" smtClean="0"/>
              <a:t>2020-04-27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201155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590051-3F33-4C35-AA44-44751DECFE0A}" type="datetimeFigureOut">
              <a:rPr lang="en-CA" smtClean="0"/>
              <a:t>2020-04-27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170659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590051-3F33-4C35-AA44-44751DECFE0A}" type="datetimeFigureOut">
              <a:rPr lang="en-CA" smtClean="0"/>
              <a:t>2020-04-27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410651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3590051-3F33-4C35-AA44-44751DECFE0A}" type="datetimeFigureOut">
              <a:rPr lang="en-CA" smtClean="0"/>
              <a:t>2020-04-27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112131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3590051-3F33-4C35-AA44-44751DECFE0A}" type="datetimeFigureOut">
              <a:rPr lang="en-CA" smtClean="0"/>
              <a:t>2020-04-27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409791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3590051-3F33-4C35-AA44-44751DECFE0A}" type="datetimeFigureOut">
              <a:rPr lang="en-CA" smtClean="0"/>
              <a:t>2020-04-27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127754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90051-3F33-4C35-AA44-44751DECFE0A}" type="datetimeFigureOut">
              <a:rPr lang="en-CA" smtClean="0"/>
              <a:t>2020-04-27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333804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90051-3F33-4C35-AA44-44751DECFE0A}" type="datetimeFigureOut">
              <a:rPr lang="en-CA" smtClean="0"/>
              <a:t>2020-04-27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135626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90051-3F33-4C35-AA44-44751DECFE0A}" type="datetimeFigureOut">
              <a:rPr lang="en-CA" smtClean="0"/>
              <a:t>2020-04-27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632AAB-8B02-437F-B018-F0D38E471EBE}" type="slidenum">
              <a:rPr lang="en-CA" smtClean="0"/>
              <a:t>‹#›</a:t>
            </a:fld>
            <a:endParaRPr lang="en-CA"/>
          </a:p>
        </p:txBody>
      </p:sp>
    </p:spTree>
    <p:extLst>
      <p:ext uri="{BB962C8B-B14F-4D97-AF65-F5344CB8AC3E}">
        <p14:creationId xmlns:p14="http://schemas.microsoft.com/office/powerpoint/2010/main" val="306486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90051-3F33-4C35-AA44-44751DECFE0A}" type="datetimeFigureOut">
              <a:rPr lang="en-CA" smtClean="0"/>
              <a:t>2020-04-27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32AAB-8B02-437F-B018-F0D38E471EBE}" type="slidenum">
              <a:rPr lang="en-CA" smtClean="0"/>
              <a:t>‹#›</a:t>
            </a:fld>
            <a:endParaRPr lang="en-CA"/>
          </a:p>
        </p:txBody>
      </p:sp>
    </p:spTree>
    <p:extLst>
      <p:ext uri="{BB962C8B-B14F-4D97-AF65-F5344CB8AC3E}">
        <p14:creationId xmlns:p14="http://schemas.microsoft.com/office/powerpoint/2010/main" val="153503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Crime Scene Investigation</a:t>
            </a:r>
            <a:endParaRPr lang="en-CA" dirty="0"/>
          </a:p>
        </p:txBody>
      </p:sp>
      <p:sp>
        <p:nvSpPr>
          <p:cNvPr id="3" name="Subtitle 2"/>
          <p:cNvSpPr>
            <a:spLocks noGrp="1"/>
          </p:cNvSpPr>
          <p:nvPr>
            <p:ph type="subTitle" idx="1"/>
          </p:nvPr>
        </p:nvSpPr>
        <p:spPr/>
        <p:txBody>
          <a:bodyPr/>
          <a:lstStyle/>
          <a:p>
            <a:r>
              <a:rPr lang="en-US" dirty="0" smtClean="0"/>
              <a:t>Part Two</a:t>
            </a:r>
            <a:endParaRPr lang="en-CA" dirty="0"/>
          </a:p>
        </p:txBody>
      </p:sp>
    </p:spTree>
    <p:extLst>
      <p:ext uri="{BB962C8B-B14F-4D97-AF65-F5344CB8AC3E}">
        <p14:creationId xmlns:p14="http://schemas.microsoft.com/office/powerpoint/2010/main" val="298439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365125"/>
            <a:ext cx="10050780" cy="1325563"/>
          </a:xfrm>
        </p:spPr>
        <p:txBody>
          <a:bodyPr/>
          <a:lstStyle/>
          <a:p>
            <a:r>
              <a:rPr lang="en-US" dirty="0" smtClean="0"/>
              <a:t>Improving Eyewitness Identification Procedures</a:t>
            </a:r>
            <a:endParaRPr lang="en-CA" dirty="0"/>
          </a:p>
        </p:txBody>
      </p:sp>
      <p:sp>
        <p:nvSpPr>
          <p:cNvPr id="3" name="Content Placeholder 2"/>
          <p:cNvSpPr>
            <a:spLocks noGrp="1"/>
          </p:cNvSpPr>
          <p:nvPr>
            <p:ph idx="1"/>
          </p:nvPr>
        </p:nvSpPr>
        <p:spPr>
          <a:xfrm>
            <a:off x="1691640" y="1825625"/>
            <a:ext cx="9662160" cy="4351338"/>
          </a:xfrm>
        </p:spPr>
        <p:txBody>
          <a:bodyPr/>
          <a:lstStyle/>
          <a:p>
            <a:r>
              <a:rPr lang="en-US" b="1" dirty="0" smtClean="0"/>
              <a:t>Sequential Presentation of Lineups: </a:t>
            </a:r>
            <a:r>
              <a:rPr lang="en-US" dirty="0" smtClean="0"/>
              <a:t>When combined with a “blind” administration (from previous slide), suspects are presented one by one (sequentially) rather than all together. This has been proven to increase the overall accuracy of eyewitness identifications. </a:t>
            </a:r>
            <a:endParaRPr lang="en-CA" b="1" dirty="0"/>
          </a:p>
        </p:txBody>
      </p:sp>
      <p:pic>
        <p:nvPicPr>
          <p:cNvPr id="4" name="Picture 3"/>
          <p:cNvPicPr>
            <a:picLocks noChangeAspect="1"/>
          </p:cNvPicPr>
          <p:nvPr/>
        </p:nvPicPr>
        <p:blipFill>
          <a:blip r:embed="rId2"/>
          <a:stretch>
            <a:fillRect/>
          </a:stretch>
        </p:blipFill>
        <p:spPr>
          <a:xfrm>
            <a:off x="1979295" y="4001294"/>
            <a:ext cx="9086850" cy="2381250"/>
          </a:xfrm>
          <a:prstGeom prst="rect">
            <a:avLst/>
          </a:prstGeom>
        </p:spPr>
      </p:pic>
    </p:spTree>
    <p:extLst>
      <p:ext uri="{BB962C8B-B14F-4D97-AF65-F5344CB8AC3E}">
        <p14:creationId xmlns:p14="http://schemas.microsoft.com/office/powerpoint/2010/main" val="1201669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365125"/>
            <a:ext cx="10119360" cy="1325563"/>
          </a:xfrm>
        </p:spPr>
        <p:txBody>
          <a:bodyPr/>
          <a:lstStyle/>
          <a:p>
            <a:r>
              <a:rPr lang="en-US" dirty="0" smtClean="0"/>
              <a:t>Composing the Lineup</a:t>
            </a:r>
            <a:endParaRPr lang="en-CA" dirty="0"/>
          </a:p>
        </p:txBody>
      </p:sp>
      <p:sp>
        <p:nvSpPr>
          <p:cNvPr id="3" name="Content Placeholder 2"/>
          <p:cNvSpPr>
            <a:spLocks noGrp="1"/>
          </p:cNvSpPr>
          <p:nvPr>
            <p:ph idx="1"/>
          </p:nvPr>
        </p:nvSpPr>
        <p:spPr>
          <a:xfrm>
            <a:off x="1577340" y="1690688"/>
            <a:ext cx="9776460" cy="4486275"/>
          </a:xfrm>
        </p:spPr>
        <p:txBody>
          <a:bodyPr/>
          <a:lstStyle/>
          <a:p>
            <a:r>
              <a:rPr lang="en-US" dirty="0" smtClean="0"/>
              <a:t>Suspect photographs should be chosen so that they do not bring extra attention to the suspect. </a:t>
            </a:r>
          </a:p>
          <a:p>
            <a:r>
              <a:rPr lang="en-US" dirty="0" smtClean="0"/>
              <a:t>Non-suspect line up members should be selected based on their resemblance to the </a:t>
            </a:r>
            <a:r>
              <a:rPr lang="en-US" b="1" dirty="0" smtClean="0"/>
              <a:t>description provided by the eyewitness </a:t>
            </a:r>
            <a:r>
              <a:rPr lang="en-US" dirty="0" smtClean="0"/>
              <a:t>not their resemblance to the police suspect. </a:t>
            </a:r>
          </a:p>
          <a:p>
            <a:r>
              <a:rPr lang="en-US" dirty="0" smtClean="0"/>
              <a:t>The suspect should not obviously stand out from the others. </a:t>
            </a:r>
            <a:endParaRPr lang="en-CA" dirty="0"/>
          </a:p>
        </p:txBody>
      </p:sp>
      <p:pic>
        <p:nvPicPr>
          <p:cNvPr id="4" name="Picture 3"/>
          <p:cNvPicPr>
            <a:picLocks noChangeAspect="1"/>
          </p:cNvPicPr>
          <p:nvPr/>
        </p:nvPicPr>
        <p:blipFill>
          <a:blip r:embed="rId2"/>
          <a:stretch>
            <a:fillRect/>
          </a:stretch>
        </p:blipFill>
        <p:spPr>
          <a:xfrm>
            <a:off x="3863340" y="4468377"/>
            <a:ext cx="4806401" cy="2389623"/>
          </a:xfrm>
          <a:prstGeom prst="rect">
            <a:avLst/>
          </a:prstGeom>
        </p:spPr>
      </p:pic>
    </p:spTree>
    <p:extLst>
      <p:ext uri="{BB962C8B-B14F-4D97-AF65-F5344CB8AC3E}">
        <p14:creationId xmlns:p14="http://schemas.microsoft.com/office/powerpoint/2010/main" val="1017169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125"/>
            <a:ext cx="10073640" cy="1325563"/>
          </a:xfrm>
        </p:spPr>
        <p:txBody>
          <a:bodyPr/>
          <a:lstStyle/>
          <a:p>
            <a:r>
              <a:rPr lang="en-US" dirty="0" smtClean="0"/>
              <a:t>Confidence Statement &amp; Documentation</a:t>
            </a:r>
            <a:endParaRPr lang="en-CA" dirty="0"/>
          </a:p>
        </p:txBody>
      </p:sp>
      <p:sp>
        <p:nvSpPr>
          <p:cNvPr id="3" name="Content Placeholder 2"/>
          <p:cNvSpPr>
            <a:spLocks noGrp="1"/>
          </p:cNvSpPr>
          <p:nvPr>
            <p:ph idx="1"/>
          </p:nvPr>
        </p:nvSpPr>
        <p:spPr>
          <a:xfrm>
            <a:off x="1600200" y="1825625"/>
            <a:ext cx="9753600" cy="4351338"/>
          </a:xfrm>
        </p:spPr>
        <p:txBody>
          <a:bodyPr/>
          <a:lstStyle/>
          <a:p>
            <a:r>
              <a:rPr lang="en-US" dirty="0" smtClean="0"/>
              <a:t>Immediately following the line-up procedure, the witness should provide a statement about how confident they are in the selection they’ve made </a:t>
            </a:r>
          </a:p>
          <a:p>
            <a:endParaRPr lang="en-US" dirty="0"/>
          </a:p>
          <a:p>
            <a:r>
              <a:rPr lang="en-US" dirty="0" smtClean="0"/>
              <a:t>The line-up procedure should be electronically recorded using a video camera. If this is not possible, an audio or written record should be made. </a:t>
            </a:r>
            <a:endParaRPr lang="en-CA" dirty="0"/>
          </a:p>
        </p:txBody>
      </p:sp>
    </p:spTree>
    <p:extLst>
      <p:ext uri="{BB962C8B-B14F-4D97-AF65-F5344CB8AC3E}">
        <p14:creationId xmlns:p14="http://schemas.microsoft.com/office/powerpoint/2010/main" val="1474337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5125"/>
            <a:ext cx="10210800" cy="1325563"/>
          </a:xfrm>
        </p:spPr>
        <p:txBody>
          <a:bodyPr/>
          <a:lstStyle/>
          <a:p>
            <a:r>
              <a:rPr lang="en-US" dirty="0"/>
              <a:t>3</a:t>
            </a:r>
            <a:r>
              <a:rPr lang="en-US" dirty="0" smtClean="0"/>
              <a:t>. Scan the Scene</a:t>
            </a:r>
            <a:endParaRPr lang="en-CA" dirty="0"/>
          </a:p>
        </p:txBody>
      </p:sp>
      <p:sp>
        <p:nvSpPr>
          <p:cNvPr id="3" name="Content Placeholder 2"/>
          <p:cNvSpPr>
            <a:spLocks noGrp="1"/>
          </p:cNvSpPr>
          <p:nvPr>
            <p:ph idx="1"/>
          </p:nvPr>
        </p:nvSpPr>
        <p:spPr>
          <a:xfrm>
            <a:off x="1623060" y="1690688"/>
            <a:ext cx="5280660" cy="5167311"/>
          </a:xfrm>
        </p:spPr>
        <p:txBody>
          <a:bodyPr/>
          <a:lstStyle/>
          <a:p>
            <a:r>
              <a:rPr lang="en-US" dirty="0" smtClean="0"/>
              <a:t>Forensic examiners scan the scene to see where photos should be taken. Then the </a:t>
            </a:r>
            <a:r>
              <a:rPr lang="en-US" b="1" dirty="0" smtClean="0"/>
              <a:t>primary </a:t>
            </a:r>
            <a:r>
              <a:rPr lang="en-US" dirty="0" smtClean="0"/>
              <a:t>and </a:t>
            </a:r>
            <a:r>
              <a:rPr lang="en-US" b="1" dirty="0" smtClean="0"/>
              <a:t>secondary </a:t>
            </a:r>
            <a:r>
              <a:rPr lang="en-US" dirty="0" smtClean="0"/>
              <a:t>crime scenes must be determined.</a:t>
            </a:r>
          </a:p>
          <a:p>
            <a:pPr lvl="1"/>
            <a:r>
              <a:rPr lang="en-US" dirty="0" smtClean="0"/>
              <a:t>The primary crime scene is where the crime </a:t>
            </a:r>
            <a:r>
              <a:rPr lang="en-US" i="1" dirty="0" smtClean="0"/>
              <a:t>actually occurred.</a:t>
            </a:r>
          </a:p>
          <a:p>
            <a:pPr lvl="1"/>
            <a:r>
              <a:rPr lang="en-US" dirty="0" smtClean="0"/>
              <a:t>The secondary crime scene is in some way related to the crime but is not where the actual crime took place.</a:t>
            </a:r>
            <a:endParaRPr lang="en-CA" dirty="0"/>
          </a:p>
        </p:txBody>
      </p:sp>
      <p:pic>
        <p:nvPicPr>
          <p:cNvPr id="4" name="Picture 3"/>
          <p:cNvPicPr>
            <a:picLocks noChangeAspect="1"/>
          </p:cNvPicPr>
          <p:nvPr/>
        </p:nvPicPr>
        <p:blipFill>
          <a:blip r:embed="rId2"/>
          <a:stretch>
            <a:fillRect/>
          </a:stretch>
        </p:blipFill>
        <p:spPr>
          <a:xfrm>
            <a:off x="6903720" y="2010728"/>
            <a:ext cx="4388851" cy="2552699"/>
          </a:xfrm>
          <a:prstGeom prst="rect">
            <a:avLst/>
          </a:prstGeom>
        </p:spPr>
      </p:pic>
    </p:spTree>
    <p:extLst>
      <p:ext uri="{BB962C8B-B14F-4D97-AF65-F5344CB8AC3E}">
        <p14:creationId xmlns:p14="http://schemas.microsoft.com/office/powerpoint/2010/main" val="399283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80" y="365125"/>
            <a:ext cx="10027920" cy="1325563"/>
          </a:xfrm>
        </p:spPr>
        <p:txBody>
          <a:bodyPr/>
          <a:lstStyle/>
          <a:p>
            <a:r>
              <a:rPr lang="en-US" dirty="0"/>
              <a:t>4</a:t>
            </a:r>
            <a:r>
              <a:rPr lang="en-US" dirty="0" smtClean="0"/>
              <a:t>. See the Scene</a:t>
            </a:r>
            <a:endParaRPr lang="en-CA" dirty="0"/>
          </a:p>
        </p:txBody>
      </p:sp>
      <p:sp>
        <p:nvSpPr>
          <p:cNvPr id="3" name="Content Placeholder 2"/>
          <p:cNvSpPr>
            <a:spLocks noGrp="1"/>
          </p:cNvSpPr>
          <p:nvPr>
            <p:ph idx="1"/>
          </p:nvPr>
        </p:nvSpPr>
        <p:spPr>
          <a:xfrm>
            <a:off x="1714500" y="1825625"/>
            <a:ext cx="3497580" cy="4351338"/>
          </a:xfrm>
        </p:spPr>
        <p:txBody>
          <a:bodyPr/>
          <a:lstStyle/>
          <a:p>
            <a:r>
              <a:rPr lang="en-US" dirty="0" smtClean="0"/>
              <a:t>A crime scene examiner looks at the scene. The photography unit will take photos of the entire area, and then will take close-up photos with a ruler for reference. </a:t>
            </a:r>
            <a:endParaRPr lang="en-CA" dirty="0"/>
          </a:p>
        </p:txBody>
      </p:sp>
      <p:pic>
        <p:nvPicPr>
          <p:cNvPr id="4" name="Picture 3"/>
          <p:cNvPicPr>
            <a:picLocks noChangeAspect="1"/>
          </p:cNvPicPr>
          <p:nvPr/>
        </p:nvPicPr>
        <p:blipFill>
          <a:blip r:embed="rId2"/>
          <a:stretch>
            <a:fillRect/>
          </a:stretch>
        </p:blipFill>
        <p:spPr>
          <a:xfrm>
            <a:off x="5624512" y="1825625"/>
            <a:ext cx="5729288" cy="3812581"/>
          </a:xfrm>
          <a:prstGeom prst="rect">
            <a:avLst/>
          </a:prstGeom>
        </p:spPr>
      </p:pic>
    </p:spTree>
    <p:extLst>
      <p:ext uri="{BB962C8B-B14F-4D97-AF65-F5344CB8AC3E}">
        <p14:creationId xmlns:p14="http://schemas.microsoft.com/office/powerpoint/2010/main" val="3143617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
            <a:ext cx="10096500" cy="1690688"/>
          </a:xfrm>
        </p:spPr>
        <p:txBody>
          <a:bodyPr/>
          <a:lstStyle/>
          <a:p>
            <a:r>
              <a:rPr lang="en-US" dirty="0"/>
              <a:t>5</a:t>
            </a:r>
            <a:r>
              <a:rPr lang="en-US" dirty="0" smtClean="0"/>
              <a:t>. Sketching the Scene</a:t>
            </a:r>
            <a:endParaRPr lang="en-CA" dirty="0"/>
          </a:p>
        </p:txBody>
      </p:sp>
      <p:sp>
        <p:nvSpPr>
          <p:cNvPr id="3" name="Content Placeholder 2"/>
          <p:cNvSpPr>
            <a:spLocks noGrp="1"/>
          </p:cNvSpPr>
          <p:nvPr>
            <p:ph idx="1"/>
          </p:nvPr>
        </p:nvSpPr>
        <p:spPr>
          <a:xfrm>
            <a:off x="1668780" y="1440180"/>
            <a:ext cx="9464040" cy="4736783"/>
          </a:xfrm>
        </p:spPr>
        <p:txBody>
          <a:bodyPr>
            <a:normAutofit/>
          </a:bodyPr>
          <a:lstStyle/>
          <a:p>
            <a:pPr marL="514350" indent="-514350">
              <a:buAutoNum type="arabicPeriod"/>
            </a:pPr>
            <a:r>
              <a:rPr lang="en-US" b="1" dirty="0" smtClean="0"/>
              <a:t>North </a:t>
            </a:r>
            <a:r>
              <a:rPr lang="en-US" dirty="0" smtClean="0"/>
              <a:t>should be labelled and a scale of distance should be included.</a:t>
            </a:r>
          </a:p>
          <a:p>
            <a:pPr marL="514350" indent="-514350">
              <a:buAutoNum type="arabicPeriod"/>
            </a:pPr>
            <a:r>
              <a:rPr lang="en-US" dirty="0" smtClean="0"/>
              <a:t>All </a:t>
            </a:r>
            <a:r>
              <a:rPr lang="en-US" b="1" dirty="0" smtClean="0"/>
              <a:t>important objects</a:t>
            </a:r>
            <a:r>
              <a:rPr lang="en-US" dirty="0" smtClean="0"/>
              <a:t> (weapons, body, etc…) should be </a:t>
            </a:r>
            <a:r>
              <a:rPr lang="en-US" b="1" dirty="0" smtClean="0"/>
              <a:t>measured from two stationary landmarks</a:t>
            </a:r>
            <a:r>
              <a:rPr lang="en-US" dirty="0" smtClean="0"/>
              <a:t> (for example, from the walls)</a:t>
            </a:r>
          </a:p>
          <a:p>
            <a:pPr marL="514350" indent="-514350">
              <a:buAutoNum type="arabicPeriod"/>
            </a:pPr>
            <a:r>
              <a:rPr lang="en-US" dirty="0" smtClean="0"/>
              <a:t>Any </a:t>
            </a:r>
            <a:r>
              <a:rPr lang="en-US" b="1" dirty="0" smtClean="0"/>
              <a:t>other objects in the vicinity of the crime </a:t>
            </a:r>
            <a:r>
              <a:rPr lang="en-US" dirty="0" smtClean="0"/>
              <a:t>should be included (doors, windows, furniture, trees, vehicles, etc…)</a:t>
            </a:r>
          </a:p>
          <a:p>
            <a:pPr marL="514350" indent="-514350">
              <a:buAutoNum type="arabicPeriod"/>
            </a:pPr>
            <a:r>
              <a:rPr lang="en-US" dirty="0" smtClean="0"/>
              <a:t>Also include: </a:t>
            </a:r>
            <a:r>
              <a:rPr lang="en-US" b="1" dirty="0" smtClean="0"/>
              <a:t>date, time, location, case number and names. </a:t>
            </a:r>
            <a:endParaRPr lang="en-CA" dirty="0"/>
          </a:p>
        </p:txBody>
      </p:sp>
    </p:spTree>
    <p:extLst>
      <p:ext uri="{BB962C8B-B14F-4D97-AF65-F5344CB8AC3E}">
        <p14:creationId xmlns:p14="http://schemas.microsoft.com/office/powerpoint/2010/main" val="2018451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stretch>
            <a:fillRect/>
          </a:stretch>
        </p:blipFill>
        <p:spPr>
          <a:xfrm>
            <a:off x="1516380" y="0"/>
            <a:ext cx="9837420" cy="6961867"/>
          </a:xfrm>
          <a:prstGeom prst="rect">
            <a:avLst/>
          </a:prstGeom>
        </p:spPr>
      </p:pic>
    </p:spTree>
    <p:extLst>
      <p:ext uri="{BB962C8B-B14F-4D97-AF65-F5344CB8AC3E}">
        <p14:creationId xmlns:p14="http://schemas.microsoft.com/office/powerpoint/2010/main" val="461065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65125"/>
            <a:ext cx="10096500" cy="1325563"/>
          </a:xfrm>
        </p:spPr>
        <p:txBody>
          <a:bodyPr/>
          <a:lstStyle/>
          <a:p>
            <a:r>
              <a:rPr lang="en-US" dirty="0" smtClean="0"/>
              <a:t>6. Search for Evidence</a:t>
            </a:r>
            <a:endParaRPr lang="en-CA" dirty="0"/>
          </a:p>
        </p:txBody>
      </p:sp>
      <p:sp>
        <p:nvSpPr>
          <p:cNvPr id="3" name="Content Placeholder 2"/>
          <p:cNvSpPr>
            <a:spLocks noGrp="1"/>
          </p:cNvSpPr>
          <p:nvPr>
            <p:ph idx="1"/>
          </p:nvPr>
        </p:nvSpPr>
        <p:spPr>
          <a:xfrm>
            <a:off x="1623060" y="1440180"/>
            <a:ext cx="9730740" cy="5417820"/>
          </a:xfrm>
        </p:spPr>
        <p:txBody>
          <a:bodyPr>
            <a:normAutofit/>
          </a:bodyPr>
          <a:lstStyle/>
          <a:p>
            <a:r>
              <a:rPr lang="en-US" dirty="0" smtClean="0"/>
              <a:t>A pattern should be walked and locations of evidence marked, photographed and sketched. </a:t>
            </a:r>
          </a:p>
          <a:p>
            <a:pPr marL="0" indent="0">
              <a:buNone/>
            </a:pPr>
            <a:endParaRPr lang="en-US" dirty="0" smtClean="0"/>
          </a:p>
          <a:p>
            <a:pPr marL="0" indent="0">
              <a:buNone/>
            </a:pPr>
            <a:r>
              <a:rPr lang="en-US" b="1" dirty="0" smtClean="0"/>
              <a:t>Spiral                                                  Linear</a:t>
            </a:r>
          </a:p>
          <a:p>
            <a:pPr marL="0" indent="0">
              <a:buNone/>
            </a:pPr>
            <a:endParaRPr lang="en-US" b="1" dirty="0" smtClean="0"/>
          </a:p>
          <a:p>
            <a:endParaRPr lang="en-US" b="1" dirty="0"/>
          </a:p>
          <a:p>
            <a:pPr marL="0" indent="0">
              <a:buNone/>
            </a:pPr>
            <a:endParaRPr lang="en-US" b="1" dirty="0" smtClean="0"/>
          </a:p>
          <a:p>
            <a:pPr marL="0" indent="0">
              <a:buNone/>
            </a:pPr>
            <a:r>
              <a:rPr lang="en-US" b="1" dirty="0" smtClean="0"/>
              <a:t>Grid                                                    Quadrant</a:t>
            </a:r>
          </a:p>
        </p:txBody>
      </p:sp>
      <p:pic>
        <p:nvPicPr>
          <p:cNvPr id="4" name="Picture 3"/>
          <p:cNvPicPr>
            <a:picLocks noChangeAspect="1"/>
          </p:cNvPicPr>
          <p:nvPr/>
        </p:nvPicPr>
        <p:blipFill>
          <a:blip r:embed="rId2"/>
          <a:stretch>
            <a:fillRect/>
          </a:stretch>
        </p:blipFill>
        <p:spPr>
          <a:xfrm>
            <a:off x="2811489" y="2646105"/>
            <a:ext cx="3676941" cy="2092513"/>
          </a:xfrm>
          <a:prstGeom prst="rect">
            <a:avLst/>
          </a:prstGeom>
        </p:spPr>
      </p:pic>
      <p:pic>
        <p:nvPicPr>
          <p:cNvPr id="5" name="Picture 4"/>
          <p:cNvPicPr>
            <a:picLocks noChangeAspect="1"/>
          </p:cNvPicPr>
          <p:nvPr/>
        </p:nvPicPr>
        <p:blipFill>
          <a:blip r:embed="rId3"/>
          <a:stretch>
            <a:fillRect/>
          </a:stretch>
        </p:blipFill>
        <p:spPr>
          <a:xfrm>
            <a:off x="3108851" y="4755802"/>
            <a:ext cx="2499577" cy="2085013"/>
          </a:xfrm>
          <a:prstGeom prst="rect">
            <a:avLst/>
          </a:prstGeom>
        </p:spPr>
      </p:pic>
      <p:pic>
        <p:nvPicPr>
          <p:cNvPr id="6" name="Picture 5"/>
          <p:cNvPicPr>
            <a:picLocks noChangeAspect="1"/>
          </p:cNvPicPr>
          <p:nvPr/>
        </p:nvPicPr>
        <p:blipFill>
          <a:blip r:embed="rId4"/>
          <a:stretch>
            <a:fillRect/>
          </a:stretch>
        </p:blipFill>
        <p:spPr>
          <a:xfrm>
            <a:off x="7947551" y="2019733"/>
            <a:ext cx="2591025" cy="2389839"/>
          </a:xfrm>
          <a:prstGeom prst="rect">
            <a:avLst/>
          </a:prstGeom>
        </p:spPr>
      </p:pic>
      <p:pic>
        <p:nvPicPr>
          <p:cNvPr id="7" name="Picture 6"/>
          <p:cNvPicPr>
            <a:picLocks noChangeAspect="1"/>
          </p:cNvPicPr>
          <p:nvPr/>
        </p:nvPicPr>
        <p:blipFill>
          <a:blip r:embed="rId5"/>
          <a:stretch>
            <a:fillRect/>
          </a:stretch>
        </p:blipFill>
        <p:spPr>
          <a:xfrm>
            <a:off x="8246281" y="4738618"/>
            <a:ext cx="2292295" cy="2133785"/>
          </a:xfrm>
          <a:prstGeom prst="rect">
            <a:avLst/>
          </a:prstGeom>
        </p:spPr>
      </p:pic>
    </p:spTree>
    <p:extLst>
      <p:ext uri="{BB962C8B-B14F-4D97-AF65-F5344CB8AC3E}">
        <p14:creationId xmlns:p14="http://schemas.microsoft.com/office/powerpoint/2010/main" val="4104855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65125"/>
            <a:ext cx="10096500" cy="1325563"/>
          </a:xfrm>
        </p:spPr>
        <p:txBody>
          <a:bodyPr/>
          <a:lstStyle/>
          <a:p>
            <a:r>
              <a:rPr lang="en-US" dirty="0" smtClean="0"/>
              <a:t>7. Securing and Collecting the Evidence</a:t>
            </a:r>
            <a:endParaRPr lang="en-CA" dirty="0"/>
          </a:p>
        </p:txBody>
      </p:sp>
      <p:sp>
        <p:nvSpPr>
          <p:cNvPr id="3" name="Content Placeholder 2"/>
          <p:cNvSpPr>
            <a:spLocks noGrp="1"/>
          </p:cNvSpPr>
          <p:nvPr>
            <p:ph idx="1"/>
          </p:nvPr>
        </p:nvSpPr>
        <p:spPr>
          <a:xfrm>
            <a:off x="1623060" y="1690688"/>
            <a:ext cx="6149340" cy="5167312"/>
          </a:xfrm>
        </p:spPr>
        <p:txBody>
          <a:bodyPr/>
          <a:lstStyle/>
          <a:p>
            <a:r>
              <a:rPr lang="en-US" dirty="0" smtClean="0"/>
              <a:t>All evidence must be properly packaged, sealed and labelled using specific techniques and procedures. </a:t>
            </a:r>
          </a:p>
          <a:p>
            <a:r>
              <a:rPr lang="en-US" dirty="0" smtClean="0"/>
              <a:t>Packaging evidence:</a:t>
            </a:r>
          </a:p>
          <a:p>
            <a:pPr lvl="1"/>
            <a:r>
              <a:rPr lang="en-US" dirty="0" smtClean="0"/>
              <a:t>Metal or plastic forceps (tweezers) may have to be used to pick up small items.</a:t>
            </a:r>
          </a:p>
          <a:p>
            <a:pPr lvl="1"/>
            <a:r>
              <a:rPr lang="en-US" dirty="0" smtClean="0"/>
              <a:t>Plastic bottles with lids are preferred containers for hair, glass, fibers and other kinds of trace evidence</a:t>
            </a:r>
          </a:p>
          <a:p>
            <a:pPr lvl="1"/>
            <a:r>
              <a:rPr lang="en-US" dirty="0" smtClean="0"/>
              <a:t>Liquids and arson (fire) remains are stored in airtight containers. </a:t>
            </a:r>
            <a:endParaRPr lang="en-CA" dirty="0"/>
          </a:p>
        </p:txBody>
      </p:sp>
      <p:pic>
        <p:nvPicPr>
          <p:cNvPr id="4" name="Picture 3"/>
          <p:cNvPicPr>
            <a:picLocks noChangeAspect="1"/>
          </p:cNvPicPr>
          <p:nvPr/>
        </p:nvPicPr>
        <p:blipFill>
          <a:blip r:embed="rId2"/>
          <a:stretch>
            <a:fillRect/>
          </a:stretch>
        </p:blipFill>
        <p:spPr>
          <a:xfrm>
            <a:off x="7287358" y="1442401"/>
            <a:ext cx="4066442" cy="2819400"/>
          </a:xfrm>
          <a:prstGeom prst="rect">
            <a:avLst/>
          </a:prstGeom>
        </p:spPr>
      </p:pic>
    </p:spTree>
    <p:extLst>
      <p:ext uri="{BB962C8B-B14F-4D97-AF65-F5344CB8AC3E}">
        <p14:creationId xmlns:p14="http://schemas.microsoft.com/office/powerpoint/2010/main" val="2458749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365125"/>
            <a:ext cx="10050780" cy="1325563"/>
          </a:xfrm>
        </p:spPr>
        <p:txBody>
          <a:bodyPr/>
          <a:lstStyle/>
          <a:p>
            <a:r>
              <a:rPr lang="en-US" dirty="0" smtClean="0"/>
              <a:t>7. Securing and Collecting Evidence Cont.…</a:t>
            </a:r>
            <a:endParaRPr lang="en-CA" dirty="0"/>
          </a:p>
        </p:txBody>
      </p:sp>
      <p:sp>
        <p:nvSpPr>
          <p:cNvPr id="3" name="Content Placeholder 2"/>
          <p:cNvSpPr>
            <a:spLocks noGrp="1"/>
          </p:cNvSpPr>
          <p:nvPr>
            <p:ph idx="1"/>
          </p:nvPr>
        </p:nvSpPr>
        <p:spPr>
          <a:xfrm>
            <a:off x="1737360" y="1463040"/>
            <a:ext cx="6446520" cy="5394960"/>
          </a:xfrm>
        </p:spPr>
        <p:txBody>
          <a:bodyPr>
            <a:normAutofit/>
          </a:bodyPr>
          <a:lstStyle/>
          <a:p>
            <a:r>
              <a:rPr lang="en-US" dirty="0" smtClean="0"/>
              <a:t>Bloodstained materials must be packaged in wrapping paper, </a:t>
            </a:r>
            <a:r>
              <a:rPr lang="en-US" dirty="0"/>
              <a:t>e</a:t>
            </a:r>
            <a:r>
              <a:rPr lang="en-US" dirty="0" smtClean="0"/>
              <a:t>nvelopes, or paper bags to prevent the growth of mold which can destroy the evidential value of the blood. Air must be able to flow around the evidence to prevent moisture buildup.</a:t>
            </a:r>
          </a:p>
          <a:p>
            <a:r>
              <a:rPr lang="en-US" dirty="0" smtClean="0"/>
              <a:t>Charred debris from a fire must be sealed in an airtight container, such as new metal paint cans, to prevent any residues from evaporating. This could be evidence of arson.</a:t>
            </a:r>
          </a:p>
          <a:p>
            <a:endParaRPr lang="en-CA" dirty="0"/>
          </a:p>
        </p:txBody>
      </p:sp>
      <p:pic>
        <p:nvPicPr>
          <p:cNvPr id="4" name="Picture 3"/>
          <p:cNvPicPr>
            <a:picLocks noChangeAspect="1"/>
          </p:cNvPicPr>
          <p:nvPr/>
        </p:nvPicPr>
        <p:blipFill>
          <a:blip r:embed="rId2"/>
          <a:stretch>
            <a:fillRect/>
          </a:stretch>
        </p:blipFill>
        <p:spPr>
          <a:xfrm>
            <a:off x="8647995" y="1359284"/>
            <a:ext cx="2408129" cy="2859272"/>
          </a:xfrm>
          <a:prstGeom prst="rect">
            <a:avLst/>
          </a:prstGeom>
        </p:spPr>
      </p:pic>
      <p:pic>
        <p:nvPicPr>
          <p:cNvPr id="5" name="Picture 4"/>
          <p:cNvPicPr>
            <a:picLocks noChangeAspect="1"/>
          </p:cNvPicPr>
          <p:nvPr/>
        </p:nvPicPr>
        <p:blipFill>
          <a:blip r:embed="rId3"/>
          <a:stretch>
            <a:fillRect/>
          </a:stretch>
        </p:blipFill>
        <p:spPr>
          <a:xfrm>
            <a:off x="8183880" y="4447156"/>
            <a:ext cx="2978925" cy="2197687"/>
          </a:xfrm>
          <a:prstGeom prst="rect">
            <a:avLst/>
          </a:prstGeom>
        </p:spPr>
      </p:pic>
    </p:spTree>
    <p:extLst>
      <p:ext uri="{BB962C8B-B14F-4D97-AF65-F5344CB8AC3E}">
        <p14:creationId xmlns:p14="http://schemas.microsoft.com/office/powerpoint/2010/main" val="1158631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65125"/>
            <a:ext cx="9867900" cy="1325563"/>
          </a:xfrm>
        </p:spPr>
        <p:txBody>
          <a:bodyPr/>
          <a:lstStyle/>
          <a:p>
            <a:r>
              <a:rPr lang="en-US" dirty="0" smtClean="0"/>
              <a:t>Seven “S’s” of Crime Scene Investigation</a:t>
            </a:r>
            <a:endParaRPr lang="en-CA" dirty="0"/>
          </a:p>
        </p:txBody>
      </p:sp>
      <p:sp>
        <p:nvSpPr>
          <p:cNvPr id="3" name="Content Placeholder 2"/>
          <p:cNvSpPr>
            <a:spLocks noGrp="1"/>
          </p:cNvSpPr>
          <p:nvPr>
            <p:ph idx="1"/>
          </p:nvPr>
        </p:nvSpPr>
        <p:spPr>
          <a:xfrm>
            <a:off x="1874520" y="1825624"/>
            <a:ext cx="9479280" cy="5032375"/>
          </a:xfrm>
        </p:spPr>
        <p:txBody>
          <a:bodyPr>
            <a:normAutofit/>
          </a:bodyPr>
          <a:lstStyle/>
          <a:p>
            <a:pPr marL="514350" indent="-514350">
              <a:buAutoNum type="arabicPeriod"/>
            </a:pPr>
            <a:r>
              <a:rPr lang="en-US" sz="3200" b="1" dirty="0" smtClean="0"/>
              <a:t>Secure </a:t>
            </a:r>
            <a:r>
              <a:rPr lang="en-US" sz="3200" dirty="0" smtClean="0"/>
              <a:t>the scene</a:t>
            </a:r>
          </a:p>
          <a:p>
            <a:pPr marL="514350" indent="-514350">
              <a:buAutoNum type="arabicPeriod"/>
            </a:pPr>
            <a:r>
              <a:rPr lang="en-US" sz="3200" b="1" dirty="0" smtClean="0"/>
              <a:t>Separate </a:t>
            </a:r>
            <a:r>
              <a:rPr lang="en-US" sz="3200" dirty="0" smtClean="0"/>
              <a:t>the witnesses</a:t>
            </a:r>
          </a:p>
          <a:p>
            <a:pPr marL="514350" indent="-514350">
              <a:buAutoNum type="arabicPeriod"/>
            </a:pPr>
            <a:r>
              <a:rPr lang="en-US" sz="3200" b="1" dirty="0" smtClean="0"/>
              <a:t>Scan </a:t>
            </a:r>
            <a:r>
              <a:rPr lang="en-US" sz="3200" dirty="0" smtClean="0"/>
              <a:t>the scene</a:t>
            </a:r>
          </a:p>
          <a:p>
            <a:pPr marL="514350" indent="-514350">
              <a:buAutoNum type="arabicPeriod"/>
            </a:pPr>
            <a:r>
              <a:rPr lang="en-US" sz="3200" b="1" dirty="0" smtClean="0"/>
              <a:t>See </a:t>
            </a:r>
            <a:r>
              <a:rPr lang="en-US" sz="3200" dirty="0" smtClean="0"/>
              <a:t>the scene</a:t>
            </a:r>
          </a:p>
          <a:p>
            <a:pPr marL="514350" indent="-514350">
              <a:buAutoNum type="arabicPeriod"/>
            </a:pPr>
            <a:r>
              <a:rPr lang="en-US" sz="3200" b="1" dirty="0" smtClean="0"/>
              <a:t>Sketch </a:t>
            </a:r>
            <a:r>
              <a:rPr lang="en-US" sz="3200" dirty="0" smtClean="0"/>
              <a:t>the scene</a:t>
            </a:r>
          </a:p>
          <a:p>
            <a:pPr marL="514350" indent="-514350">
              <a:buAutoNum type="arabicPeriod"/>
            </a:pPr>
            <a:r>
              <a:rPr lang="en-US" sz="3200" b="1" dirty="0" smtClean="0"/>
              <a:t>Search </a:t>
            </a:r>
            <a:r>
              <a:rPr lang="en-US" sz="3200" dirty="0" smtClean="0"/>
              <a:t>for evidence</a:t>
            </a:r>
          </a:p>
          <a:p>
            <a:pPr marL="514350" indent="-514350">
              <a:buAutoNum type="arabicPeriod"/>
            </a:pPr>
            <a:r>
              <a:rPr lang="en-US" sz="3200" b="1" dirty="0" smtClean="0"/>
              <a:t>Secure </a:t>
            </a:r>
            <a:r>
              <a:rPr lang="en-US" sz="3200" dirty="0" smtClean="0"/>
              <a:t>and collect evidence</a:t>
            </a:r>
            <a:endParaRPr lang="en-CA" sz="3200" b="1" dirty="0"/>
          </a:p>
        </p:txBody>
      </p:sp>
    </p:spTree>
    <p:extLst>
      <p:ext uri="{BB962C8B-B14F-4D97-AF65-F5344CB8AC3E}">
        <p14:creationId xmlns:p14="http://schemas.microsoft.com/office/powerpoint/2010/main" val="4164011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297180"/>
            <a:ext cx="10119360" cy="1987869"/>
          </a:xfrm>
        </p:spPr>
        <p:txBody>
          <a:bodyPr/>
          <a:lstStyle/>
          <a:p>
            <a:r>
              <a:rPr lang="en-US" dirty="0" smtClean="0"/>
              <a:t>Evidence Log &amp; Chain of Custody</a:t>
            </a:r>
            <a:endParaRPr lang="en-CA" dirty="0"/>
          </a:p>
        </p:txBody>
      </p:sp>
      <p:sp>
        <p:nvSpPr>
          <p:cNvPr id="3" name="Content Placeholder 2"/>
          <p:cNvSpPr>
            <a:spLocks noGrp="1"/>
          </p:cNvSpPr>
          <p:nvPr>
            <p:ph idx="1"/>
          </p:nvPr>
        </p:nvSpPr>
        <p:spPr>
          <a:xfrm>
            <a:off x="1668780" y="1463040"/>
            <a:ext cx="5806440" cy="5166359"/>
          </a:xfrm>
        </p:spPr>
        <p:txBody>
          <a:bodyPr>
            <a:normAutofit lnSpcReduction="10000"/>
          </a:bodyPr>
          <a:lstStyle/>
          <a:p>
            <a:r>
              <a:rPr lang="en-US" dirty="0" smtClean="0"/>
              <a:t>An </a:t>
            </a:r>
            <a:r>
              <a:rPr lang="en-US" b="1" dirty="0" smtClean="0"/>
              <a:t>evidence log </a:t>
            </a:r>
            <a:r>
              <a:rPr lang="en-US" dirty="0" smtClean="0"/>
              <a:t>and a </a:t>
            </a:r>
            <a:r>
              <a:rPr lang="en-US" b="1" dirty="0" smtClean="0"/>
              <a:t>chain of custody </a:t>
            </a:r>
            <a:r>
              <a:rPr lang="en-US" dirty="0" smtClean="0"/>
              <a:t>must be attached to the evidence container.</a:t>
            </a:r>
          </a:p>
          <a:p>
            <a:r>
              <a:rPr lang="en-US" dirty="0" smtClean="0"/>
              <a:t>It should include a description of evidence, name of suspect, name of victim, date and time of recovery from crime scene, signature of person who recovered the evidence and signature of any witnesses present during collection. </a:t>
            </a:r>
          </a:p>
          <a:p>
            <a:r>
              <a:rPr lang="en-US" b="1" dirty="0" smtClean="0"/>
              <a:t>Chain of Custody </a:t>
            </a:r>
            <a:r>
              <a:rPr lang="en-US" dirty="0" smtClean="0"/>
              <a:t>is a list of all persons who come into contact or possession of an item of evidence. </a:t>
            </a:r>
            <a:endParaRPr lang="en-CA" b="1" dirty="0"/>
          </a:p>
        </p:txBody>
      </p:sp>
      <p:pic>
        <p:nvPicPr>
          <p:cNvPr id="4" name="Picture 3"/>
          <p:cNvPicPr>
            <a:picLocks noChangeAspect="1"/>
          </p:cNvPicPr>
          <p:nvPr/>
        </p:nvPicPr>
        <p:blipFill>
          <a:blip r:embed="rId2"/>
          <a:stretch>
            <a:fillRect/>
          </a:stretch>
        </p:blipFill>
        <p:spPr>
          <a:xfrm>
            <a:off x="7475220" y="1294937"/>
            <a:ext cx="3365284" cy="5334462"/>
          </a:xfrm>
          <a:prstGeom prst="rect">
            <a:avLst/>
          </a:prstGeom>
        </p:spPr>
      </p:pic>
    </p:spTree>
    <p:extLst>
      <p:ext uri="{BB962C8B-B14F-4D97-AF65-F5344CB8AC3E}">
        <p14:creationId xmlns:p14="http://schemas.microsoft.com/office/powerpoint/2010/main" val="2783786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740" y="365125"/>
            <a:ext cx="10005060" cy="1325563"/>
          </a:xfrm>
        </p:spPr>
        <p:txBody>
          <a:bodyPr/>
          <a:lstStyle/>
          <a:p>
            <a:r>
              <a:rPr lang="en-US" dirty="0" smtClean="0"/>
              <a:t>Evidence Log &amp; Chain of Custody</a:t>
            </a:r>
            <a:endParaRPr lang="en-CA" dirty="0"/>
          </a:p>
        </p:txBody>
      </p:sp>
      <p:sp>
        <p:nvSpPr>
          <p:cNvPr id="3" name="Content Placeholder 2"/>
          <p:cNvSpPr>
            <a:spLocks noGrp="1"/>
          </p:cNvSpPr>
          <p:nvPr>
            <p:ph idx="1"/>
          </p:nvPr>
        </p:nvSpPr>
        <p:spPr>
          <a:xfrm>
            <a:off x="1691640" y="1825625"/>
            <a:ext cx="5326380" cy="4351338"/>
          </a:xfrm>
        </p:spPr>
        <p:txBody>
          <a:bodyPr/>
          <a:lstStyle/>
          <a:p>
            <a:r>
              <a:rPr lang="en-US" dirty="0" smtClean="0"/>
              <a:t>Each person who comes into contact with a piece of evidence must use proper procedure and protocol in order to maintain responsible handling of evidence from crime scene to courtroom. If this does not happen, then the evidence will </a:t>
            </a:r>
            <a:r>
              <a:rPr lang="en-US" b="1" dirty="0" smtClean="0"/>
              <a:t>not </a:t>
            </a:r>
            <a:r>
              <a:rPr lang="en-US" dirty="0" smtClean="0"/>
              <a:t>be admissible in court.</a:t>
            </a:r>
            <a:endParaRPr lang="en-CA" dirty="0"/>
          </a:p>
        </p:txBody>
      </p:sp>
      <p:pic>
        <p:nvPicPr>
          <p:cNvPr id="4" name="Picture 3"/>
          <p:cNvPicPr>
            <a:picLocks noChangeAspect="1"/>
          </p:cNvPicPr>
          <p:nvPr/>
        </p:nvPicPr>
        <p:blipFill>
          <a:blip r:embed="rId2"/>
          <a:stretch>
            <a:fillRect/>
          </a:stretch>
        </p:blipFill>
        <p:spPr>
          <a:xfrm>
            <a:off x="7018020" y="1690688"/>
            <a:ext cx="4366260" cy="4366260"/>
          </a:xfrm>
          <a:prstGeom prst="rect">
            <a:avLst/>
          </a:prstGeom>
        </p:spPr>
      </p:pic>
    </p:spTree>
    <p:extLst>
      <p:ext uri="{BB962C8B-B14F-4D97-AF65-F5344CB8AC3E}">
        <p14:creationId xmlns:p14="http://schemas.microsoft.com/office/powerpoint/2010/main" val="351497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88620"/>
            <a:ext cx="10165080" cy="731520"/>
          </a:xfrm>
        </p:spPr>
        <p:txBody>
          <a:bodyPr/>
          <a:lstStyle/>
          <a:p>
            <a:r>
              <a:rPr lang="en-US" dirty="0" smtClean="0"/>
              <a:t>Control Samples</a:t>
            </a:r>
            <a:endParaRPr lang="en-CA" dirty="0"/>
          </a:p>
        </p:txBody>
      </p:sp>
      <p:sp>
        <p:nvSpPr>
          <p:cNvPr id="3" name="Content Placeholder 2"/>
          <p:cNvSpPr>
            <a:spLocks noGrp="1"/>
          </p:cNvSpPr>
          <p:nvPr>
            <p:ph idx="1"/>
          </p:nvPr>
        </p:nvSpPr>
        <p:spPr>
          <a:xfrm>
            <a:off x="1440180" y="1348740"/>
            <a:ext cx="7246620" cy="5509260"/>
          </a:xfrm>
        </p:spPr>
        <p:txBody>
          <a:bodyPr>
            <a:normAutofit fontScale="92500" lnSpcReduction="10000"/>
          </a:bodyPr>
          <a:lstStyle/>
          <a:p>
            <a:r>
              <a:rPr lang="en-US" dirty="0" smtClean="0"/>
              <a:t>Control samples should also be taken from the victim for purposes of exclusion (to make sure they are not a suspect)</a:t>
            </a:r>
          </a:p>
          <a:p>
            <a:endParaRPr lang="en-US" dirty="0"/>
          </a:p>
          <a:p>
            <a:r>
              <a:rPr lang="en-US" b="1" dirty="0" smtClean="0"/>
              <a:t>Standard/Reference Sample</a:t>
            </a:r>
            <a:r>
              <a:rPr lang="en-US" dirty="0" smtClean="0"/>
              <a:t>: Physical evidence whose origin is know such as blood or hair from a suspect, that can be compared to crime scene evidence. </a:t>
            </a:r>
          </a:p>
          <a:p>
            <a:pPr lvl="1"/>
            <a:r>
              <a:rPr lang="en-US" dirty="0"/>
              <a:t>T</a:t>
            </a:r>
            <a:r>
              <a:rPr lang="en-US" dirty="0" smtClean="0"/>
              <a:t>hese are obtained from the victim, family members, any paramedics or police officers who may have been in the crime scene and potential suspects.</a:t>
            </a:r>
          </a:p>
          <a:p>
            <a:pPr lvl="1"/>
            <a:endParaRPr lang="en-US" dirty="0" smtClean="0"/>
          </a:p>
          <a:p>
            <a:pPr lvl="0"/>
            <a:r>
              <a:rPr lang="en-US" sz="2600" dirty="0">
                <a:solidFill>
                  <a:prstClr val="black"/>
                </a:solidFill>
              </a:rPr>
              <a:t>When there is bloodstained evidence, a whole blood sample or a cheek (buccal) swab must be obtained from all crime scene participants. </a:t>
            </a:r>
          </a:p>
          <a:p>
            <a:pPr lvl="1"/>
            <a:endParaRPr lang="en-US" dirty="0"/>
          </a:p>
        </p:txBody>
      </p:sp>
      <p:pic>
        <p:nvPicPr>
          <p:cNvPr id="4" name="Picture 3"/>
          <p:cNvPicPr>
            <a:picLocks noChangeAspect="1"/>
          </p:cNvPicPr>
          <p:nvPr/>
        </p:nvPicPr>
        <p:blipFill>
          <a:blip r:embed="rId2"/>
          <a:stretch>
            <a:fillRect/>
          </a:stretch>
        </p:blipFill>
        <p:spPr>
          <a:xfrm>
            <a:off x="8686800" y="2200529"/>
            <a:ext cx="2548349" cy="2914141"/>
          </a:xfrm>
          <a:prstGeom prst="rect">
            <a:avLst/>
          </a:prstGeom>
        </p:spPr>
      </p:pic>
    </p:spTree>
    <p:extLst>
      <p:ext uri="{BB962C8B-B14F-4D97-AF65-F5344CB8AC3E}">
        <p14:creationId xmlns:p14="http://schemas.microsoft.com/office/powerpoint/2010/main" val="2001799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20" y="1"/>
            <a:ext cx="10279380" cy="1690688"/>
          </a:xfrm>
        </p:spPr>
        <p:txBody>
          <a:bodyPr/>
          <a:lstStyle/>
          <a:p>
            <a:r>
              <a:rPr lang="en-US" dirty="0" smtClean="0"/>
              <a:t>Analyze the Evidence</a:t>
            </a:r>
            <a:endParaRPr lang="en-CA" dirty="0"/>
          </a:p>
        </p:txBody>
      </p:sp>
      <p:sp>
        <p:nvSpPr>
          <p:cNvPr id="3" name="Content Placeholder 2"/>
          <p:cNvSpPr>
            <a:spLocks noGrp="1"/>
          </p:cNvSpPr>
          <p:nvPr>
            <p:ph idx="1"/>
          </p:nvPr>
        </p:nvSpPr>
        <p:spPr>
          <a:xfrm>
            <a:off x="1645920" y="1417320"/>
            <a:ext cx="9707880" cy="4759643"/>
          </a:xfrm>
        </p:spPr>
        <p:txBody>
          <a:bodyPr/>
          <a:lstStyle/>
          <a:p>
            <a:r>
              <a:rPr lang="en-US" dirty="0" smtClean="0"/>
              <a:t>Forensic labs process all evidence the crime scene investigation team collected. </a:t>
            </a:r>
          </a:p>
          <a:p>
            <a:r>
              <a:rPr lang="en-US" dirty="0" smtClean="0"/>
              <a:t>Forensic lab technicians are specialized and process only one type of evidence – </a:t>
            </a:r>
            <a:r>
              <a:rPr lang="en-US" b="1" dirty="0" smtClean="0"/>
              <a:t>not like what you see on CSI television shows!</a:t>
            </a:r>
          </a:p>
          <a:p>
            <a:r>
              <a:rPr lang="en-US" dirty="0" smtClean="0"/>
              <a:t>Lab results are sent to the lead detective. </a:t>
            </a:r>
            <a:endParaRPr lang="en-CA" dirty="0"/>
          </a:p>
        </p:txBody>
      </p:sp>
      <p:pic>
        <p:nvPicPr>
          <p:cNvPr id="4" name="Picture 3"/>
          <p:cNvPicPr>
            <a:picLocks noChangeAspect="1"/>
          </p:cNvPicPr>
          <p:nvPr/>
        </p:nvPicPr>
        <p:blipFill>
          <a:blip r:embed="rId2"/>
          <a:stretch>
            <a:fillRect/>
          </a:stretch>
        </p:blipFill>
        <p:spPr>
          <a:xfrm>
            <a:off x="6697980" y="4063219"/>
            <a:ext cx="4655820" cy="2794780"/>
          </a:xfrm>
          <a:prstGeom prst="rect">
            <a:avLst/>
          </a:prstGeom>
        </p:spPr>
      </p:pic>
    </p:spTree>
    <p:extLst>
      <p:ext uri="{BB962C8B-B14F-4D97-AF65-F5344CB8AC3E}">
        <p14:creationId xmlns:p14="http://schemas.microsoft.com/office/powerpoint/2010/main" val="950493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365125"/>
            <a:ext cx="10050780" cy="1325563"/>
          </a:xfrm>
        </p:spPr>
        <p:txBody>
          <a:bodyPr/>
          <a:lstStyle/>
          <a:p>
            <a:r>
              <a:rPr lang="en-US" dirty="0" smtClean="0"/>
              <a:t>Crime Scene Reconstruction</a:t>
            </a:r>
            <a:endParaRPr lang="en-CA" dirty="0"/>
          </a:p>
        </p:txBody>
      </p:sp>
      <p:sp>
        <p:nvSpPr>
          <p:cNvPr id="3" name="Content Placeholder 2"/>
          <p:cNvSpPr>
            <a:spLocks noGrp="1"/>
          </p:cNvSpPr>
          <p:nvPr>
            <p:ph idx="1"/>
          </p:nvPr>
        </p:nvSpPr>
        <p:spPr>
          <a:xfrm>
            <a:off x="1645920" y="1825624"/>
            <a:ext cx="9707880" cy="5032375"/>
          </a:xfrm>
        </p:spPr>
        <p:txBody>
          <a:bodyPr>
            <a:normAutofit fontScale="92500"/>
          </a:bodyPr>
          <a:lstStyle/>
          <a:p>
            <a:r>
              <a:rPr lang="en-US" dirty="0" smtClean="0"/>
              <a:t>Crime scene reconstruction allows the detectives to form a </a:t>
            </a:r>
            <a:r>
              <a:rPr lang="en-US" b="1" dirty="0" smtClean="0"/>
              <a:t>hypothesis </a:t>
            </a:r>
            <a:r>
              <a:rPr lang="en-US" dirty="0" smtClean="0"/>
              <a:t>of the sequence of events before a crime was committed. </a:t>
            </a:r>
          </a:p>
          <a:p>
            <a:r>
              <a:rPr lang="en-US" dirty="0" smtClean="0"/>
              <a:t>Evidence does not lie, but it can be staged. To determine this, the following points should be considered.</a:t>
            </a:r>
          </a:p>
          <a:p>
            <a:pPr marL="514350" indent="-514350">
              <a:buAutoNum type="arabicPeriod"/>
            </a:pPr>
            <a:r>
              <a:rPr lang="en-US" b="1" dirty="0" smtClean="0"/>
              <a:t>Initially treat all death investigations as homicides</a:t>
            </a:r>
          </a:p>
          <a:p>
            <a:pPr marL="514350" indent="-514350">
              <a:buAutoNum type="arabicPeriod"/>
            </a:pPr>
            <a:r>
              <a:rPr lang="en-US" b="1" dirty="0" smtClean="0"/>
              <a:t>Ensure the wounds on the victim match the weapon</a:t>
            </a:r>
          </a:p>
          <a:p>
            <a:pPr marL="514350" indent="-514350">
              <a:buAutoNum type="arabicPeriod"/>
            </a:pPr>
            <a:r>
              <a:rPr lang="en-US" b="1" dirty="0" smtClean="0"/>
              <a:t>Determine if the wounds could be self inflicted</a:t>
            </a:r>
          </a:p>
          <a:p>
            <a:pPr marL="514350" indent="-514350">
              <a:buAutoNum type="arabicPeriod"/>
            </a:pPr>
            <a:r>
              <a:rPr lang="en-US" b="1" dirty="0" smtClean="0"/>
              <a:t>Evaluate the behavior of the victim and any suspects before the event.</a:t>
            </a:r>
          </a:p>
          <a:p>
            <a:pPr marL="514350" indent="-514350">
              <a:buAutoNum type="arabicPeriod"/>
            </a:pPr>
            <a:r>
              <a:rPr lang="en-US" b="1" dirty="0" smtClean="0"/>
              <a:t>Make sure all statements match the facts.</a:t>
            </a:r>
          </a:p>
          <a:p>
            <a:pPr marL="514350" indent="-514350">
              <a:buAutoNum type="arabicPeriod"/>
            </a:pPr>
            <a:r>
              <a:rPr lang="en-US" b="1" dirty="0" smtClean="0"/>
              <a:t>Reconstruct the event. </a:t>
            </a:r>
            <a:endParaRPr lang="en-CA" b="1" dirty="0"/>
          </a:p>
        </p:txBody>
      </p:sp>
    </p:spTree>
    <p:extLst>
      <p:ext uri="{BB962C8B-B14F-4D97-AF65-F5344CB8AC3E}">
        <p14:creationId xmlns:p14="http://schemas.microsoft.com/office/powerpoint/2010/main" val="2088376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228599"/>
            <a:ext cx="10165080" cy="1645919"/>
          </a:xfrm>
        </p:spPr>
        <p:txBody>
          <a:bodyPr/>
          <a:lstStyle/>
          <a:p>
            <a:r>
              <a:rPr lang="en-US" dirty="0" smtClean="0"/>
              <a:t>Legal Considerations</a:t>
            </a:r>
            <a:endParaRPr lang="en-CA" dirty="0"/>
          </a:p>
        </p:txBody>
      </p:sp>
      <p:sp>
        <p:nvSpPr>
          <p:cNvPr id="3" name="Content Placeholder 2"/>
          <p:cNvSpPr>
            <a:spLocks noGrp="1"/>
          </p:cNvSpPr>
          <p:nvPr>
            <p:ph idx="1"/>
          </p:nvPr>
        </p:nvSpPr>
        <p:spPr>
          <a:xfrm>
            <a:off x="1531620" y="1417320"/>
            <a:ext cx="9822180" cy="5440680"/>
          </a:xfrm>
        </p:spPr>
        <p:txBody>
          <a:bodyPr>
            <a:normAutofit lnSpcReduction="10000"/>
          </a:bodyPr>
          <a:lstStyle/>
          <a:p>
            <a:r>
              <a:rPr lang="en-US" dirty="0" smtClean="0"/>
              <a:t>Evidence cannot be removed from a crime scene, unless there is </a:t>
            </a:r>
            <a:r>
              <a:rPr lang="en-US" b="1" dirty="0" smtClean="0"/>
              <a:t>probable cause </a:t>
            </a:r>
            <a:r>
              <a:rPr lang="en-US" dirty="0" smtClean="0"/>
              <a:t>or a </a:t>
            </a:r>
            <a:r>
              <a:rPr lang="en-US" b="1" dirty="0" smtClean="0"/>
              <a:t>warrant </a:t>
            </a:r>
            <a:r>
              <a:rPr lang="en-US" dirty="0" smtClean="0"/>
              <a:t>has been issued. </a:t>
            </a:r>
          </a:p>
          <a:p>
            <a:endParaRPr lang="en-US" dirty="0"/>
          </a:p>
          <a:p>
            <a:r>
              <a:rPr lang="en-US" b="1" dirty="0" smtClean="0"/>
              <a:t>Probable cause: </a:t>
            </a:r>
            <a:r>
              <a:rPr lang="en-US" dirty="0"/>
              <a:t>reasonable grounds (for making a search, pressing a charge, etc</a:t>
            </a:r>
            <a:r>
              <a:rPr lang="en-US" dirty="0" smtClean="0"/>
              <a:t>.)</a:t>
            </a:r>
          </a:p>
          <a:p>
            <a:r>
              <a:rPr lang="en-US" b="1" dirty="0" smtClean="0"/>
              <a:t>Warrant: </a:t>
            </a:r>
            <a:r>
              <a:rPr lang="en-US" dirty="0"/>
              <a:t>a document issued by a legal or government official authorizing the </a:t>
            </a:r>
            <a:r>
              <a:rPr lang="en-US" dirty="0" smtClean="0"/>
              <a:t>police </a:t>
            </a:r>
            <a:r>
              <a:rPr lang="en-US" dirty="0"/>
              <a:t>make an arrest, search premises, or carry out some other action relating </a:t>
            </a:r>
            <a:r>
              <a:rPr lang="en-US" dirty="0" smtClean="0"/>
              <a:t>to justice. </a:t>
            </a:r>
          </a:p>
          <a:p>
            <a:r>
              <a:rPr lang="en-US" dirty="0" smtClean="0"/>
              <a:t>A </a:t>
            </a:r>
            <a:r>
              <a:rPr lang="en-US" b="1" dirty="0" smtClean="0"/>
              <a:t>warrantless search </a:t>
            </a:r>
            <a:r>
              <a:rPr lang="en-US" dirty="0" smtClean="0"/>
              <a:t>can be conducted:</a:t>
            </a:r>
            <a:endParaRPr lang="en-CA" dirty="0" smtClean="0"/>
          </a:p>
          <a:p>
            <a:pPr lvl="1"/>
            <a:r>
              <a:rPr lang="en-US" dirty="0" smtClean="0"/>
              <a:t>Under emergency circumstances (danger to life)</a:t>
            </a:r>
          </a:p>
          <a:p>
            <a:pPr lvl="1"/>
            <a:r>
              <a:rPr lang="en-US" dirty="0" smtClean="0"/>
              <a:t>There is immediate danger to the evidence </a:t>
            </a:r>
          </a:p>
          <a:p>
            <a:pPr lvl="1"/>
            <a:r>
              <a:rPr lang="en-US" dirty="0" smtClean="0"/>
              <a:t>There is probable cause </a:t>
            </a:r>
          </a:p>
          <a:p>
            <a:pPr lvl="1"/>
            <a:r>
              <a:rPr lang="en-US" dirty="0" smtClean="0"/>
              <a:t>There is consent </a:t>
            </a:r>
          </a:p>
          <a:p>
            <a:endParaRPr lang="en-CA" b="1" dirty="0"/>
          </a:p>
        </p:txBody>
      </p:sp>
    </p:spTree>
    <p:extLst>
      <p:ext uri="{BB962C8B-B14F-4D97-AF65-F5344CB8AC3E}">
        <p14:creationId xmlns:p14="http://schemas.microsoft.com/office/powerpoint/2010/main" val="173924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365125"/>
            <a:ext cx="10050780" cy="1325563"/>
          </a:xfrm>
        </p:spPr>
        <p:txBody>
          <a:bodyPr/>
          <a:lstStyle/>
          <a:p>
            <a:r>
              <a:rPr lang="en-US" dirty="0" smtClean="0"/>
              <a:t>1. Securing the Scene</a:t>
            </a:r>
            <a:endParaRPr lang="en-CA" dirty="0"/>
          </a:p>
        </p:txBody>
      </p:sp>
      <p:sp>
        <p:nvSpPr>
          <p:cNvPr id="3" name="Content Placeholder 2"/>
          <p:cNvSpPr>
            <a:spLocks noGrp="1"/>
          </p:cNvSpPr>
          <p:nvPr>
            <p:ph idx="1"/>
          </p:nvPr>
        </p:nvSpPr>
        <p:spPr>
          <a:xfrm>
            <a:off x="1645920" y="1485900"/>
            <a:ext cx="9707880" cy="5372099"/>
          </a:xfrm>
        </p:spPr>
        <p:txBody>
          <a:bodyPr>
            <a:normAutofit fontScale="92500"/>
          </a:bodyPr>
          <a:lstStyle/>
          <a:p>
            <a:r>
              <a:rPr lang="en-US" dirty="0" smtClean="0"/>
              <a:t>The first responding police officer must make sure the scene is secure by first making sure all individuals in the area are </a:t>
            </a:r>
            <a:r>
              <a:rPr lang="en-US" b="1" dirty="0" smtClean="0"/>
              <a:t>safe </a:t>
            </a:r>
            <a:r>
              <a:rPr lang="en-US" dirty="0" smtClean="0"/>
              <a:t>and second by </a:t>
            </a:r>
            <a:r>
              <a:rPr lang="en-US" b="1" dirty="0" smtClean="0"/>
              <a:t>preserving evidence. </a:t>
            </a:r>
            <a:r>
              <a:rPr lang="en-US" dirty="0" smtClean="0"/>
              <a:t>The following steps must be taken:</a:t>
            </a:r>
          </a:p>
          <a:p>
            <a:pPr marL="0" indent="0">
              <a:buNone/>
            </a:pPr>
            <a:endParaRPr lang="en-US" dirty="0"/>
          </a:p>
          <a:p>
            <a:pPr marL="514350" indent="-514350">
              <a:buAutoNum type="arabicPeriod"/>
            </a:pPr>
            <a:r>
              <a:rPr lang="en-US" b="1" dirty="0" smtClean="0"/>
              <a:t>Obtain medical assistance if needed</a:t>
            </a:r>
          </a:p>
          <a:p>
            <a:pPr marL="514350" indent="-514350">
              <a:buAutoNum type="arabicPeriod"/>
            </a:pPr>
            <a:r>
              <a:rPr lang="en-US" b="1" dirty="0" smtClean="0"/>
              <a:t>Arrest suspects</a:t>
            </a:r>
          </a:p>
          <a:p>
            <a:pPr marL="514350" indent="-514350">
              <a:buAutoNum type="arabicPeriod"/>
            </a:pPr>
            <a:r>
              <a:rPr lang="en-US" b="1" dirty="0" smtClean="0"/>
              <a:t>Isolate the area</a:t>
            </a:r>
          </a:p>
          <a:p>
            <a:pPr marL="971550" lvl="1" indent="-514350">
              <a:buFont typeface="+mj-lt"/>
              <a:buAutoNum type="alphaLcPeriod"/>
            </a:pPr>
            <a:r>
              <a:rPr lang="en-US" b="1" dirty="0" smtClean="0"/>
              <a:t>Exclude all unauthorized personnel</a:t>
            </a:r>
          </a:p>
          <a:p>
            <a:pPr marL="971550" lvl="1" indent="-514350">
              <a:buFont typeface="+mj-lt"/>
              <a:buAutoNum type="alphaLcPeriod"/>
            </a:pPr>
            <a:r>
              <a:rPr lang="en-US" b="1" dirty="0" smtClean="0"/>
              <a:t>Put up tape, ropes, barricades, or position guards so no one can enter or leave. (A security log must be kept to record all who visit the scene)</a:t>
            </a:r>
          </a:p>
          <a:p>
            <a:pPr marL="971550" lvl="1" indent="-514350">
              <a:buFont typeface="+mj-lt"/>
              <a:buAutoNum type="alphaLcPeriod"/>
            </a:pPr>
            <a:r>
              <a:rPr lang="en-US" b="1" dirty="0" smtClean="0"/>
              <a:t>Prevent the loss of evidence</a:t>
            </a:r>
          </a:p>
          <a:p>
            <a:pPr marL="514350" indent="-514350">
              <a:buAutoNum type="arabicPeriod"/>
            </a:pPr>
            <a:r>
              <a:rPr lang="en-US" b="1" dirty="0" smtClean="0"/>
              <a:t>Request additional needs for investigations</a:t>
            </a:r>
          </a:p>
          <a:p>
            <a:pPr marL="457200" lvl="1" indent="0">
              <a:buNone/>
            </a:pPr>
            <a:endParaRPr lang="en-US" dirty="0"/>
          </a:p>
        </p:txBody>
      </p:sp>
    </p:spTree>
    <p:extLst>
      <p:ext uri="{BB962C8B-B14F-4D97-AF65-F5344CB8AC3E}">
        <p14:creationId xmlns:p14="http://schemas.microsoft.com/office/powerpoint/2010/main" val="2331141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125"/>
            <a:ext cx="10073640" cy="1325563"/>
          </a:xfrm>
        </p:spPr>
        <p:txBody>
          <a:bodyPr/>
          <a:lstStyle/>
          <a:p>
            <a:r>
              <a:rPr lang="en-US" dirty="0" smtClean="0"/>
              <a:t>2. Separating the Witnesses</a:t>
            </a:r>
            <a:endParaRPr lang="en-CA" dirty="0"/>
          </a:p>
        </p:txBody>
      </p:sp>
      <p:sp>
        <p:nvSpPr>
          <p:cNvPr id="3" name="Content Placeholder 2"/>
          <p:cNvSpPr>
            <a:spLocks noGrp="1"/>
          </p:cNvSpPr>
          <p:nvPr>
            <p:ph idx="1"/>
          </p:nvPr>
        </p:nvSpPr>
        <p:spPr>
          <a:xfrm>
            <a:off x="1600200" y="1825625"/>
            <a:ext cx="4686300" cy="4351338"/>
          </a:xfrm>
        </p:spPr>
        <p:txBody>
          <a:bodyPr/>
          <a:lstStyle/>
          <a:p>
            <a:r>
              <a:rPr lang="en-US" dirty="0" smtClean="0"/>
              <a:t>Witnesses must NOT be allowed to talk with one another. This prevents them from working together to create a false story. This is called </a:t>
            </a:r>
            <a:r>
              <a:rPr lang="en-US" b="1" dirty="0" smtClean="0"/>
              <a:t>collusion. </a:t>
            </a:r>
          </a:p>
          <a:p>
            <a:endParaRPr lang="en-US" b="1" dirty="0"/>
          </a:p>
          <a:p>
            <a:endParaRPr lang="en-CA" dirty="0"/>
          </a:p>
        </p:txBody>
      </p:sp>
      <p:pic>
        <p:nvPicPr>
          <p:cNvPr id="4" name="Picture 3"/>
          <p:cNvPicPr>
            <a:picLocks noChangeAspect="1"/>
          </p:cNvPicPr>
          <p:nvPr/>
        </p:nvPicPr>
        <p:blipFill>
          <a:blip r:embed="rId2"/>
          <a:stretch>
            <a:fillRect/>
          </a:stretch>
        </p:blipFill>
        <p:spPr>
          <a:xfrm>
            <a:off x="6286500" y="1690688"/>
            <a:ext cx="4857750" cy="4210050"/>
          </a:xfrm>
          <a:prstGeom prst="rect">
            <a:avLst/>
          </a:prstGeom>
        </p:spPr>
      </p:pic>
    </p:spTree>
    <p:extLst>
      <p:ext uri="{BB962C8B-B14F-4D97-AF65-F5344CB8AC3E}">
        <p14:creationId xmlns:p14="http://schemas.microsoft.com/office/powerpoint/2010/main" val="2718092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40" y="411480"/>
            <a:ext cx="9662160" cy="6446520"/>
          </a:xfrm>
        </p:spPr>
        <p:txBody>
          <a:bodyPr>
            <a:normAutofit/>
          </a:bodyPr>
          <a:lstStyle/>
          <a:p>
            <a:r>
              <a:rPr lang="en-US" dirty="0" smtClean="0"/>
              <a:t>When questioning witnesses, the following questions should be asked:</a:t>
            </a:r>
          </a:p>
          <a:p>
            <a:endParaRPr lang="en-US" dirty="0" smtClean="0"/>
          </a:p>
          <a:p>
            <a:endParaRPr lang="en-US" dirty="0"/>
          </a:p>
          <a:p>
            <a:pPr marL="514350" indent="-514350">
              <a:buAutoNum type="arabicPeriod"/>
            </a:pPr>
            <a:r>
              <a:rPr lang="en-US" dirty="0" smtClean="0"/>
              <a:t>When did the crime occur?</a:t>
            </a:r>
          </a:p>
          <a:p>
            <a:pPr marL="514350" indent="-514350">
              <a:buAutoNum type="arabicPeriod"/>
            </a:pPr>
            <a:r>
              <a:rPr lang="en-US" dirty="0" smtClean="0"/>
              <a:t>Who called in the crime?</a:t>
            </a:r>
          </a:p>
          <a:p>
            <a:pPr marL="514350" indent="-514350">
              <a:buAutoNum type="arabicPeriod"/>
            </a:pPr>
            <a:r>
              <a:rPr lang="en-US" dirty="0" smtClean="0"/>
              <a:t>Who is the victim?</a:t>
            </a:r>
          </a:p>
          <a:p>
            <a:pPr marL="514350" indent="-514350">
              <a:buAutoNum type="arabicPeriod"/>
            </a:pPr>
            <a:r>
              <a:rPr lang="en-US" dirty="0" smtClean="0"/>
              <a:t>Can the suspect be identified?</a:t>
            </a:r>
          </a:p>
          <a:p>
            <a:pPr marL="514350" indent="-514350">
              <a:buAutoNum type="arabicPeriod"/>
            </a:pPr>
            <a:r>
              <a:rPr lang="en-US" dirty="0" smtClean="0"/>
              <a:t>What did you see happen?</a:t>
            </a:r>
          </a:p>
          <a:p>
            <a:pPr marL="514350" indent="-514350">
              <a:buAutoNum type="arabicPeriod"/>
            </a:pPr>
            <a:r>
              <a:rPr lang="en-US" dirty="0" smtClean="0"/>
              <a:t>Where were you when you seen the crime occur?</a:t>
            </a:r>
            <a:endParaRPr lang="en-CA" dirty="0"/>
          </a:p>
        </p:txBody>
      </p:sp>
      <p:pic>
        <p:nvPicPr>
          <p:cNvPr id="4" name="Picture 3"/>
          <p:cNvPicPr>
            <a:picLocks noChangeAspect="1"/>
          </p:cNvPicPr>
          <p:nvPr/>
        </p:nvPicPr>
        <p:blipFill>
          <a:blip r:embed="rId2"/>
          <a:stretch>
            <a:fillRect/>
          </a:stretch>
        </p:blipFill>
        <p:spPr>
          <a:xfrm>
            <a:off x="6915095" y="1463040"/>
            <a:ext cx="4438705" cy="2537460"/>
          </a:xfrm>
          <a:prstGeom prst="rect">
            <a:avLst/>
          </a:prstGeom>
        </p:spPr>
      </p:pic>
    </p:spTree>
    <p:extLst>
      <p:ext uri="{BB962C8B-B14F-4D97-AF65-F5344CB8AC3E}">
        <p14:creationId xmlns:p14="http://schemas.microsoft.com/office/powerpoint/2010/main" val="2489288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440" y="248285"/>
            <a:ext cx="9944100" cy="4351338"/>
          </a:xfrm>
        </p:spPr>
        <p:txBody>
          <a:bodyPr>
            <a:normAutofit/>
          </a:bodyPr>
          <a:lstStyle/>
          <a:p>
            <a:r>
              <a:rPr lang="en-US" dirty="0" smtClean="0"/>
              <a:t>Witnesses need to be carefully examined to describe what they </a:t>
            </a:r>
            <a:r>
              <a:rPr lang="en-US" b="1" dirty="0" smtClean="0"/>
              <a:t>actually saw. </a:t>
            </a:r>
            <a:r>
              <a:rPr lang="en-US" dirty="0" smtClean="0"/>
              <a:t>Not </a:t>
            </a:r>
            <a:r>
              <a:rPr lang="en-US" b="1" dirty="0" smtClean="0"/>
              <a:t>what they thought happened. </a:t>
            </a:r>
          </a:p>
          <a:p>
            <a:r>
              <a:rPr lang="en-US" dirty="0" smtClean="0"/>
              <a:t>For example: an innocent bystander running from a crime scene in fear of being shot could be mistaken for the shooter fleeing the crime.</a:t>
            </a:r>
            <a:endParaRPr lang="en-CA" dirty="0"/>
          </a:p>
        </p:txBody>
      </p:sp>
      <p:pic>
        <p:nvPicPr>
          <p:cNvPr id="4" name="Picture 3"/>
          <p:cNvPicPr>
            <a:picLocks noChangeAspect="1"/>
          </p:cNvPicPr>
          <p:nvPr/>
        </p:nvPicPr>
        <p:blipFill>
          <a:blip r:embed="rId2"/>
          <a:stretch>
            <a:fillRect/>
          </a:stretch>
        </p:blipFill>
        <p:spPr>
          <a:xfrm>
            <a:off x="3843639" y="2811780"/>
            <a:ext cx="4725701" cy="3050857"/>
          </a:xfrm>
          <a:prstGeom prst="rect">
            <a:avLst/>
          </a:prstGeom>
        </p:spPr>
      </p:pic>
    </p:spTree>
    <p:extLst>
      <p:ext uri="{BB962C8B-B14F-4D97-AF65-F5344CB8AC3E}">
        <p14:creationId xmlns:p14="http://schemas.microsoft.com/office/powerpoint/2010/main" val="2122092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1620" y="182880"/>
            <a:ext cx="9822180" cy="6446520"/>
          </a:xfrm>
        </p:spPr>
        <p:txBody>
          <a:bodyPr>
            <a:normAutofit/>
          </a:bodyPr>
          <a:lstStyle/>
          <a:p>
            <a:r>
              <a:rPr lang="en-US" dirty="0" smtClean="0"/>
              <a:t>Eyewitness misidentification is the single greatest cause of wrongful convictions.</a:t>
            </a:r>
          </a:p>
          <a:p>
            <a:r>
              <a:rPr lang="en-US" dirty="0" smtClean="0"/>
              <a:t>Of all overturned cases (where the original suspect was proven innocent), 75% of them were originally convicted because of witness misidentification. </a:t>
            </a:r>
            <a:endParaRPr lang="en-CA" dirty="0"/>
          </a:p>
        </p:txBody>
      </p:sp>
      <p:pic>
        <p:nvPicPr>
          <p:cNvPr id="4" name="Picture 3"/>
          <p:cNvPicPr>
            <a:picLocks noChangeAspect="1"/>
          </p:cNvPicPr>
          <p:nvPr/>
        </p:nvPicPr>
        <p:blipFill>
          <a:blip r:embed="rId2"/>
          <a:stretch>
            <a:fillRect/>
          </a:stretch>
        </p:blipFill>
        <p:spPr>
          <a:xfrm>
            <a:off x="3177380" y="2460384"/>
            <a:ext cx="6530660" cy="4397616"/>
          </a:xfrm>
          <a:prstGeom prst="rect">
            <a:avLst/>
          </a:prstGeom>
        </p:spPr>
      </p:pic>
    </p:spTree>
    <p:extLst>
      <p:ext uri="{BB962C8B-B14F-4D97-AF65-F5344CB8AC3E}">
        <p14:creationId xmlns:p14="http://schemas.microsoft.com/office/powerpoint/2010/main" val="874142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0" y="205740"/>
            <a:ext cx="9707880" cy="5971223"/>
          </a:xfrm>
        </p:spPr>
        <p:txBody>
          <a:bodyPr/>
          <a:lstStyle/>
          <a:p>
            <a:r>
              <a:rPr lang="en-US" dirty="0" smtClean="0"/>
              <a:t>It has been found that eyewitness identification can be quite unreliable. The human mind is not like a tape recorder – we do not record events in our brain exactly as they occurred, nor are we able to recall them in this way. </a:t>
            </a:r>
          </a:p>
          <a:p>
            <a:r>
              <a:rPr lang="en-US" dirty="0" smtClean="0"/>
              <a:t>Witness memory is like any other evidence at a crime scene; it must be preserved and retrieved carefully otherwise it can be contaminated. </a:t>
            </a:r>
            <a:endParaRPr lang="en-CA" dirty="0"/>
          </a:p>
        </p:txBody>
      </p:sp>
      <p:pic>
        <p:nvPicPr>
          <p:cNvPr id="4" name="Picture 3"/>
          <p:cNvPicPr>
            <a:picLocks noChangeAspect="1"/>
          </p:cNvPicPr>
          <p:nvPr/>
        </p:nvPicPr>
        <p:blipFill>
          <a:blip r:embed="rId2"/>
          <a:stretch>
            <a:fillRect/>
          </a:stretch>
        </p:blipFill>
        <p:spPr>
          <a:xfrm>
            <a:off x="3642360" y="3133725"/>
            <a:ext cx="5715000" cy="3724275"/>
          </a:xfrm>
          <a:prstGeom prst="rect">
            <a:avLst/>
          </a:prstGeom>
        </p:spPr>
      </p:pic>
    </p:spTree>
    <p:extLst>
      <p:ext uri="{BB962C8B-B14F-4D97-AF65-F5344CB8AC3E}">
        <p14:creationId xmlns:p14="http://schemas.microsoft.com/office/powerpoint/2010/main" val="3752617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lstStyle/>
          <a:p>
            <a:r>
              <a:rPr lang="en-US" dirty="0" smtClean="0"/>
              <a:t>Improving Eyewitness Identification Procedures</a:t>
            </a:r>
            <a:endParaRPr lang="en-CA" dirty="0"/>
          </a:p>
        </p:txBody>
      </p:sp>
      <p:sp>
        <p:nvSpPr>
          <p:cNvPr id="3" name="Content Placeholder 2"/>
          <p:cNvSpPr>
            <a:spLocks noGrp="1"/>
          </p:cNvSpPr>
          <p:nvPr>
            <p:ph idx="1"/>
          </p:nvPr>
        </p:nvSpPr>
        <p:spPr>
          <a:xfrm>
            <a:off x="1600200" y="1825624"/>
            <a:ext cx="4983480" cy="5032375"/>
          </a:xfrm>
        </p:spPr>
        <p:txBody>
          <a:bodyPr/>
          <a:lstStyle/>
          <a:p>
            <a:r>
              <a:rPr lang="en-US" b="1" dirty="0" smtClean="0"/>
              <a:t>Double-blind procedure: </a:t>
            </a:r>
            <a:r>
              <a:rPr lang="en-US" dirty="0" smtClean="0"/>
              <a:t>A line-up where neither the administrator of the test or the witness knows who the suspect is. </a:t>
            </a:r>
          </a:p>
          <a:p>
            <a:pPr lvl="1"/>
            <a:r>
              <a:rPr lang="en-US" b="1" dirty="0" smtClean="0"/>
              <a:t>This prevents the administrator of the lineup from providing accidental or intentional clues as to who the witness should pick. </a:t>
            </a:r>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409" y="1825625"/>
            <a:ext cx="4608391" cy="4624065"/>
          </a:xfrm>
          <a:prstGeom prst="rect">
            <a:avLst/>
          </a:prstGeom>
        </p:spPr>
      </p:pic>
    </p:spTree>
    <p:extLst>
      <p:ext uri="{BB962C8B-B14F-4D97-AF65-F5344CB8AC3E}">
        <p14:creationId xmlns:p14="http://schemas.microsoft.com/office/powerpoint/2010/main" val="641258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1425</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Crime Scene Investigation</vt:lpstr>
      <vt:lpstr>Seven “S’s” of Crime Scene Investigation</vt:lpstr>
      <vt:lpstr>1. Securing the Scene</vt:lpstr>
      <vt:lpstr>2. Separating the Witnesses</vt:lpstr>
      <vt:lpstr>PowerPoint Presentation</vt:lpstr>
      <vt:lpstr>PowerPoint Presentation</vt:lpstr>
      <vt:lpstr>PowerPoint Presentation</vt:lpstr>
      <vt:lpstr>PowerPoint Presentation</vt:lpstr>
      <vt:lpstr>Improving Eyewitness Identification Procedures</vt:lpstr>
      <vt:lpstr>Improving Eyewitness Identification Procedures</vt:lpstr>
      <vt:lpstr>Composing the Lineup</vt:lpstr>
      <vt:lpstr>Confidence Statement &amp; Documentation</vt:lpstr>
      <vt:lpstr>3. Scan the Scene</vt:lpstr>
      <vt:lpstr>4. See the Scene</vt:lpstr>
      <vt:lpstr>5. Sketching the Scene</vt:lpstr>
      <vt:lpstr>PowerPoint Presentation</vt:lpstr>
      <vt:lpstr>6. Search for Evidence</vt:lpstr>
      <vt:lpstr>7. Securing and Collecting the Evidence</vt:lpstr>
      <vt:lpstr>7. Securing and Collecting Evidence Cont.…</vt:lpstr>
      <vt:lpstr>Evidence Log &amp; Chain of Custody</vt:lpstr>
      <vt:lpstr>Evidence Log &amp; Chain of Custody</vt:lpstr>
      <vt:lpstr>Control Samples</vt:lpstr>
      <vt:lpstr>Analyze the Evidence</vt:lpstr>
      <vt:lpstr>Crime Scene Reconstruction</vt:lpstr>
      <vt:lpstr>Legal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Scene Investigation</dc:title>
  <dc:creator>Windows User</dc:creator>
  <cp:lastModifiedBy>Windows User</cp:lastModifiedBy>
  <cp:revision>29</cp:revision>
  <dcterms:created xsi:type="dcterms:W3CDTF">2020-04-21T18:15:39Z</dcterms:created>
  <dcterms:modified xsi:type="dcterms:W3CDTF">2020-04-27T18:16:04Z</dcterms:modified>
</cp:coreProperties>
</file>