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0051-3F33-4C35-AA44-44751DECFE0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AAB-8B02-437F-B018-F0D38E471E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448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0051-3F33-4C35-AA44-44751DECFE0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AAB-8B02-437F-B018-F0D38E471E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739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0051-3F33-4C35-AA44-44751DECFE0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AAB-8B02-437F-B018-F0D38E471E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785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0051-3F33-4C35-AA44-44751DECFE0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AAB-8B02-437F-B018-F0D38E471E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654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0051-3F33-4C35-AA44-44751DECFE0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AAB-8B02-437F-B018-F0D38E471E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57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0051-3F33-4C35-AA44-44751DECFE0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AAB-8B02-437F-B018-F0D38E471E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50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0051-3F33-4C35-AA44-44751DECFE0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AAB-8B02-437F-B018-F0D38E471E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47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0051-3F33-4C35-AA44-44751DECFE0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AAB-8B02-437F-B018-F0D38E471E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559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0051-3F33-4C35-AA44-44751DECFE0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AAB-8B02-437F-B018-F0D38E471E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717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0051-3F33-4C35-AA44-44751DECFE0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AAB-8B02-437F-B018-F0D38E471E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000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0051-3F33-4C35-AA44-44751DECFE0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2AAB-8B02-437F-B018-F0D38E471E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068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0051-3F33-4C35-AA44-44751DECFE0A}" type="datetimeFigureOut">
              <a:rPr lang="en-CA" smtClean="0"/>
              <a:t>2020-04-27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32AAB-8B02-437F-B018-F0D38E471E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90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nn.com/2013/07/19/us/colorado-theater-shooting-fast-facts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Crime Scene Investigation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Science for Citizens 11</a:t>
            </a:r>
          </a:p>
          <a:p>
            <a:r>
              <a:rPr lang="en-US" dirty="0" smtClean="0"/>
              <a:t>Mackenzie Secondary School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69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325563"/>
          </a:xfrm>
        </p:spPr>
        <p:txBody>
          <a:bodyPr/>
          <a:lstStyle/>
          <a:p>
            <a:r>
              <a:rPr lang="en-US" dirty="0" smtClean="0"/>
              <a:t>Fingerprint Identification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825624"/>
            <a:ext cx="9639300" cy="5032375"/>
          </a:xfrm>
        </p:spPr>
        <p:txBody>
          <a:bodyPr/>
          <a:lstStyle/>
          <a:p>
            <a:r>
              <a:rPr lang="en-US" dirty="0" smtClean="0"/>
              <a:t>No two people have the same fingerprint! That means a good fingerprint sample can be used to help solve a crime. </a:t>
            </a:r>
          </a:p>
          <a:p>
            <a:endParaRPr lang="en-US" dirty="0"/>
          </a:p>
          <a:p>
            <a:r>
              <a:rPr lang="en-US" dirty="0" smtClean="0"/>
              <a:t>Fingerprints are impressions created by ridges on your skin along with the natural oils that your skin produces. Everyone has a unique pattern – they form before you are born and stay all through your life unless they have been damaged.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14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365125"/>
            <a:ext cx="9913620" cy="1325563"/>
          </a:xfrm>
        </p:spPr>
        <p:txBody>
          <a:bodyPr/>
          <a:lstStyle/>
          <a:p>
            <a:r>
              <a:rPr lang="en-US" dirty="0" smtClean="0"/>
              <a:t>Fingerprint Identification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825624"/>
            <a:ext cx="9707880" cy="5032375"/>
          </a:xfrm>
        </p:spPr>
        <p:txBody>
          <a:bodyPr/>
          <a:lstStyle/>
          <a:p>
            <a:r>
              <a:rPr lang="en-US" dirty="0" smtClean="0"/>
              <a:t>Skin is made of two layers: the </a:t>
            </a:r>
            <a:r>
              <a:rPr lang="en-US" b="1" dirty="0" smtClean="0"/>
              <a:t>dermis </a:t>
            </a:r>
            <a:r>
              <a:rPr lang="en-US" dirty="0" smtClean="0"/>
              <a:t>and the </a:t>
            </a:r>
            <a:r>
              <a:rPr lang="en-US" b="1" dirty="0" smtClean="0"/>
              <a:t>epidermis. </a:t>
            </a:r>
          </a:p>
          <a:p>
            <a:r>
              <a:rPr lang="en-US" dirty="0" smtClean="0"/>
              <a:t>The dermis is the deeper layer where the sweat glands, oil glands, nerves and blood vessels are. </a:t>
            </a:r>
          </a:p>
          <a:p>
            <a:r>
              <a:rPr lang="en-US" dirty="0" smtClean="0"/>
              <a:t>The epidermis is made of thin layers in the ridge patterns. The outermost cells are dead and dry up and fall off eventually. </a:t>
            </a:r>
          </a:p>
          <a:p>
            <a:r>
              <a:rPr lang="en-US" dirty="0" smtClean="0"/>
              <a:t>When a person touches an object, the sweat, oils and cells on their skin are transferred to the object.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b="1" dirty="0" smtClean="0"/>
              <a:t>fingerprint!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0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294" y="1027906"/>
            <a:ext cx="9624506" cy="539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99320" cy="1325563"/>
          </a:xfrm>
        </p:spPr>
        <p:txBody>
          <a:bodyPr/>
          <a:lstStyle/>
          <a:p>
            <a:r>
              <a:rPr lang="en-US" dirty="0" smtClean="0"/>
              <a:t>Fingerprint Identification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220" y="1690688"/>
            <a:ext cx="9593580" cy="4486275"/>
          </a:xfrm>
        </p:spPr>
        <p:txBody>
          <a:bodyPr/>
          <a:lstStyle/>
          <a:p>
            <a:r>
              <a:rPr lang="en-US" dirty="0" smtClean="0"/>
              <a:t>Everyone has different fingerprints but there are general patterns that allow them to be classified and compared. </a:t>
            </a:r>
          </a:p>
          <a:p>
            <a:endParaRPr lang="en-US" dirty="0"/>
          </a:p>
          <a:p>
            <a:r>
              <a:rPr lang="en-US" b="1" dirty="0" smtClean="0"/>
              <a:t>Loops are found in 65% of the population. </a:t>
            </a:r>
            <a:endParaRPr lang="en-C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956" y="3933825"/>
            <a:ext cx="2940367" cy="28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65125"/>
            <a:ext cx="9867900" cy="1325563"/>
          </a:xfrm>
        </p:spPr>
        <p:txBody>
          <a:bodyPr/>
          <a:lstStyle/>
          <a:p>
            <a:r>
              <a:rPr lang="en-US" dirty="0" smtClean="0"/>
              <a:t>Fingerprint Identification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40" y="1825625"/>
            <a:ext cx="9662160" cy="435133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ea typeface="Calibri"/>
                <a:cs typeface="Calibri"/>
                <a:sym typeface="Calibri"/>
              </a:rPr>
              <a:t>Whorls are found in 35% of the population.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ea typeface="Calibri"/>
                <a:cs typeface="Calibri"/>
                <a:sym typeface="Calibri"/>
              </a:rPr>
              <a:t>Arches are found in 5% of the population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656" y="746925"/>
            <a:ext cx="2667586" cy="2592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656" y="3721271"/>
            <a:ext cx="2667586" cy="30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325563"/>
          </a:xfrm>
        </p:spPr>
        <p:txBody>
          <a:bodyPr/>
          <a:lstStyle/>
          <a:p>
            <a:r>
              <a:rPr lang="en-US" dirty="0" smtClean="0"/>
              <a:t>Importance of Evidence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780" y="1825625"/>
            <a:ext cx="968502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Can </a:t>
            </a:r>
            <a:r>
              <a:rPr lang="en-US" b="1" dirty="0" smtClean="0"/>
              <a:t>prove </a:t>
            </a:r>
            <a:r>
              <a:rPr lang="en-US" dirty="0" smtClean="0"/>
              <a:t>a crime has been committed and set the scene for the investigation.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Can </a:t>
            </a:r>
            <a:r>
              <a:rPr lang="en-US" b="1" dirty="0" smtClean="0"/>
              <a:t>back up </a:t>
            </a:r>
            <a:r>
              <a:rPr lang="en-US" dirty="0" smtClean="0"/>
              <a:t>witness testimony or prove it </a:t>
            </a:r>
            <a:r>
              <a:rPr lang="en-US" b="1" dirty="0" smtClean="0"/>
              <a:t>false</a:t>
            </a:r>
            <a:br>
              <a:rPr lang="en-US" b="1" dirty="0" smtClean="0"/>
            </a:br>
            <a:endParaRPr lang="en-US" b="1" dirty="0" smtClean="0"/>
          </a:p>
          <a:p>
            <a:pPr marL="514350" indent="-514350">
              <a:buAutoNum type="arabicPeriod"/>
            </a:pPr>
            <a:r>
              <a:rPr lang="en-US" dirty="0" smtClean="0"/>
              <a:t>Can </a:t>
            </a:r>
            <a:r>
              <a:rPr lang="en-US" b="1" dirty="0" smtClean="0"/>
              <a:t>link </a:t>
            </a:r>
            <a:r>
              <a:rPr lang="en-US" dirty="0" smtClean="0"/>
              <a:t>a suspect with a victim or with a crime scene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Can determine the </a:t>
            </a:r>
            <a:r>
              <a:rPr lang="en-US" b="1" dirty="0" smtClean="0"/>
              <a:t>identity </a:t>
            </a:r>
            <a:r>
              <a:rPr lang="en-US" dirty="0" smtClean="0"/>
              <a:t>of people associated with a crime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Allows investigators to </a:t>
            </a:r>
            <a:r>
              <a:rPr lang="en-US" b="1" dirty="0" smtClean="0"/>
              <a:t>reconstruct </a:t>
            </a:r>
            <a:r>
              <a:rPr lang="en-US" dirty="0" smtClean="0"/>
              <a:t>a crime. </a:t>
            </a:r>
          </a:p>
        </p:txBody>
      </p:sp>
    </p:spTree>
    <p:extLst>
      <p:ext uri="{BB962C8B-B14F-4D97-AF65-F5344CB8AC3E}">
        <p14:creationId xmlns:p14="http://schemas.microsoft.com/office/powerpoint/2010/main" val="26645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365125"/>
            <a:ext cx="9913620" cy="1325563"/>
          </a:xfrm>
        </p:spPr>
        <p:txBody>
          <a:bodyPr/>
          <a:lstStyle/>
          <a:p>
            <a:r>
              <a:rPr lang="en-US" dirty="0" smtClean="0"/>
              <a:t>Blood Splatter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825625"/>
            <a:ext cx="6096000" cy="4351338"/>
          </a:xfrm>
        </p:spPr>
        <p:txBody>
          <a:bodyPr/>
          <a:lstStyle/>
          <a:p>
            <a:r>
              <a:rPr lang="en-US" dirty="0" smtClean="0"/>
              <a:t>Blood splatter may show where suspect and victim were in relation to one another and indicate what happened and in what order.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30" y="3475985"/>
            <a:ext cx="2575560" cy="2998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3475985"/>
            <a:ext cx="3099041" cy="2835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310" y="365125"/>
            <a:ext cx="4206605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880" y="365125"/>
            <a:ext cx="10027920" cy="1325563"/>
          </a:xfrm>
        </p:spPr>
        <p:txBody>
          <a:bodyPr/>
          <a:lstStyle/>
          <a:p>
            <a:r>
              <a:rPr lang="en-US" dirty="0" smtClean="0"/>
              <a:t>Blood Splatter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371600"/>
            <a:ext cx="9616440" cy="5692140"/>
          </a:xfrm>
        </p:spPr>
        <p:txBody>
          <a:bodyPr>
            <a:normAutofit/>
          </a:bodyPr>
          <a:lstStyle/>
          <a:p>
            <a:r>
              <a:rPr lang="en-US" dirty="0" smtClean="0"/>
              <a:t>Size, shape, pattern and amount of blood that is left will often leave clues as to what happened at the crime scene.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Left: the large pool of blood may indicate the victim was stationary/victimized in that location. Right: impact splatter. Amount, size and pattern need to analyzed to determine instrument used.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040" y="2422148"/>
            <a:ext cx="6407600" cy="23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020" y="365125"/>
            <a:ext cx="10050780" cy="1325563"/>
          </a:xfrm>
        </p:spPr>
        <p:txBody>
          <a:bodyPr/>
          <a:lstStyle/>
          <a:p>
            <a:r>
              <a:rPr lang="en-US" dirty="0" smtClean="0"/>
              <a:t>Blood Splatter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340" y="1417320"/>
            <a:ext cx="9776460" cy="54406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Forward spatter from a gunshot would will typically form smaller droplets spread over a wide area, while impact spatter will form larger drops and be more concentrated in the areas directly next to the action.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Left: passive blood stains (could be a blunt trauma that caused someone to bleed)</a:t>
            </a:r>
          </a:p>
          <a:p>
            <a:r>
              <a:rPr lang="en-US" dirty="0" smtClean="0"/>
              <a:t>Right: bloody shoe print transfer pattern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6" y="2539781"/>
            <a:ext cx="6609074" cy="25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" y="365125"/>
            <a:ext cx="9959340" cy="1325563"/>
          </a:xfrm>
        </p:spPr>
        <p:txBody>
          <a:bodyPr/>
          <a:lstStyle/>
          <a:p>
            <a:r>
              <a:rPr lang="en-US" dirty="0" smtClean="0"/>
              <a:t>The Crime Scene Investigation Team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340" y="1463040"/>
            <a:ext cx="5143500" cy="53949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police officer on the scene.</a:t>
            </a:r>
          </a:p>
          <a:p>
            <a:r>
              <a:rPr lang="en-US" dirty="0" smtClean="0"/>
              <a:t>Backup police and possibly a district attorney</a:t>
            </a:r>
          </a:p>
          <a:p>
            <a:r>
              <a:rPr lang="en-US" dirty="0" smtClean="0"/>
              <a:t>Medics</a:t>
            </a:r>
          </a:p>
          <a:p>
            <a:r>
              <a:rPr lang="en-US" dirty="0" smtClean="0"/>
              <a:t>Investigator/detective</a:t>
            </a:r>
          </a:p>
          <a:p>
            <a:r>
              <a:rPr lang="en-US" dirty="0" smtClean="0"/>
              <a:t>Medical examiner</a:t>
            </a:r>
          </a:p>
          <a:p>
            <a:r>
              <a:rPr lang="en-US" dirty="0" smtClean="0"/>
              <a:t>Photographer and/or field evidence technician</a:t>
            </a:r>
          </a:p>
          <a:p>
            <a:r>
              <a:rPr lang="en-US" dirty="0" smtClean="0"/>
              <a:t>Lab experts</a:t>
            </a:r>
          </a:p>
          <a:p>
            <a:endParaRPr lang="en-US" dirty="0"/>
          </a:p>
          <a:p>
            <a:r>
              <a:rPr lang="en-US" dirty="0" smtClean="0"/>
              <a:t>All must wear protective gear to prevent </a:t>
            </a:r>
            <a:r>
              <a:rPr lang="en-US" b="1" dirty="0" smtClean="0"/>
              <a:t>contamination </a:t>
            </a:r>
            <a:r>
              <a:rPr lang="en-US" dirty="0" smtClean="0"/>
              <a:t>of the crime scene.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020" y="2289889"/>
            <a:ext cx="5478780" cy="308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365125"/>
            <a:ext cx="9913620" cy="1325563"/>
          </a:xfrm>
        </p:spPr>
        <p:txBody>
          <a:bodyPr/>
          <a:lstStyle/>
          <a:p>
            <a:r>
              <a:rPr lang="en-US" dirty="0" smtClean="0"/>
              <a:t>Crime Scene Investigation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080" y="1825625"/>
            <a:ext cx="957072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goal of crime scene investigation is to </a:t>
            </a:r>
            <a:r>
              <a:rPr lang="en-CA" sz="3200" b="1" dirty="0" smtClean="0"/>
              <a:t>recognize, document and collect </a:t>
            </a:r>
            <a:r>
              <a:rPr lang="en-CA" sz="3200" dirty="0" smtClean="0"/>
              <a:t>evidence at the scene of a crime. </a:t>
            </a:r>
          </a:p>
          <a:p>
            <a:r>
              <a:rPr lang="en-US" sz="3200" dirty="0" smtClean="0"/>
              <a:t>Solving the crime will depend on piecing together the evidence to form a picture of what happened at the crime scene.</a:t>
            </a:r>
          </a:p>
        </p:txBody>
      </p:sp>
    </p:spTree>
    <p:extLst>
      <p:ext uri="{BB962C8B-B14F-4D97-AF65-F5344CB8AC3E}">
        <p14:creationId xmlns:p14="http://schemas.microsoft.com/office/powerpoint/2010/main" val="41883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960" y="4183379"/>
            <a:ext cx="9387840" cy="2674621"/>
          </a:xfrm>
        </p:spPr>
        <p:txBody>
          <a:bodyPr>
            <a:normAutofit/>
          </a:bodyPr>
          <a:lstStyle/>
          <a:p>
            <a:r>
              <a:rPr lang="en-US" dirty="0" smtClean="0"/>
              <a:t>The photo above is from the Aurora, Colorado movie theatre shooting. </a:t>
            </a:r>
          </a:p>
          <a:p>
            <a:endParaRPr lang="en-US" dirty="0"/>
          </a:p>
          <a:p>
            <a:r>
              <a:rPr lang="en-CA" dirty="0" smtClean="0">
                <a:hlinkClick r:id="rId2"/>
              </a:rPr>
              <a:t>https://www.cnn.com/2013/07/19/us/colorado-theater-shooting-fast-facts/index.html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314" y="0"/>
            <a:ext cx="7145131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"/>
            <a:ext cx="9890760" cy="169068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Locard</a:t>
            </a:r>
            <a:r>
              <a:rPr lang="en-US" dirty="0" smtClean="0"/>
              <a:t> Exchange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85900"/>
            <a:ext cx="4663440" cy="53721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Dr. Edmond </a:t>
            </a:r>
            <a:r>
              <a:rPr lang="en-US" sz="3200" dirty="0" err="1"/>
              <a:t>Locard</a:t>
            </a:r>
            <a:r>
              <a:rPr lang="en-US" sz="3200" dirty="0"/>
              <a:t> was a French criminologist, the pioneer in forensic science who became known as the "Sherlock Holmes of France". </a:t>
            </a:r>
            <a:endParaRPr lang="en-US" sz="3200" dirty="0" smtClean="0"/>
          </a:p>
          <a:p>
            <a:r>
              <a:rPr lang="en-US" sz="3200" dirty="0" smtClean="0"/>
              <a:t>He created </a:t>
            </a:r>
            <a:r>
              <a:rPr lang="en-US" sz="3200" dirty="0"/>
              <a:t>the basic principle of forensic science: </a:t>
            </a:r>
            <a:r>
              <a:rPr lang="en-US" sz="3200" b="1" dirty="0"/>
              <a:t>"Every contact leaves a trace". </a:t>
            </a:r>
            <a:r>
              <a:rPr lang="en-US" sz="3200" dirty="0"/>
              <a:t>This became known as </a:t>
            </a:r>
            <a:r>
              <a:rPr lang="en-US" sz="3200" dirty="0" err="1"/>
              <a:t>Locard's</a:t>
            </a:r>
            <a:r>
              <a:rPr lang="en-US" sz="3200" dirty="0"/>
              <a:t> exchange principle</a:t>
            </a:r>
            <a:r>
              <a:rPr lang="en-US" sz="32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045208"/>
            <a:ext cx="5227320" cy="365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9982200" cy="13255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Locard</a:t>
            </a:r>
            <a:r>
              <a:rPr lang="en-US" dirty="0" smtClean="0"/>
              <a:t> Exchange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780" y="1485900"/>
            <a:ext cx="5097780" cy="4691063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Basically, whenever 2 objects come into contact with one another, a cross transfer of physical evidence can occur between the two objects. </a:t>
            </a:r>
            <a:br>
              <a:rPr lang="en-US" sz="3200" dirty="0" smtClean="0"/>
            </a:br>
            <a:endParaRPr lang="en-US" sz="3200" dirty="0" smtClean="0"/>
          </a:p>
          <a:p>
            <a:pPr lvl="1"/>
            <a:r>
              <a:rPr lang="en-US" sz="3200" dirty="0" smtClean="0"/>
              <a:t>The </a:t>
            </a:r>
            <a:r>
              <a:rPr lang="en-US" sz="3200" b="1" dirty="0" smtClean="0"/>
              <a:t>intensity, duration, </a:t>
            </a:r>
            <a:r>
              <a:rPr lang="en-US" sz="3200" dirty="0" smtClean="0"/>
              <a:t>and </a:t>
            </a:r>
            <a:r>
              <a:rPr lang="en-US" sz="3200" b="1" dirty="0" smtClean="0"/>
              <a:t>nature </a:t>
            </a:r>
            <a:r>
              <a:rPr lang="en-US" sz="3200" dirty="0" smtClean="0"/>
              <a:t>of the materials in contact determine the extent of the transfer. </a:t>
            </a:r>
            <a:endParaRPr lang="en-CA" sz="3200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640" y="3390900"/>
            <a:ext cx="5547360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1302952"/>
            <a:ext cx="4305300" cy="14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20" y="365125"/>
            <a:ext cx="10279380" cy="1325563"/>
          </a:xfrm>
        </p:spPr>
        <p:txBody>
          <a:bodyPr/>
          <a:lstStyle/>
          <a:p>
            <a:r>
              <a:rPr lang="en-US" dirty="0" smtClean="0"/>
              <a:t>Evidence can be classified into </a:t>
            </a:r>
            <a:r>
              <a:rPr lang="en-US" b="1" dirty="0" smtClean="0"/>
              <a:t>two types: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690688"/>
            <a:ext cx="6850380" cy="516731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Direct evidence: </a:t>
            </a:r>
            <a:r>
              <a:rPr lang="en-US" dirty="0"/>
              <a:t> </a:t>
            </a:r>
            <a:r>
              <a:rPr lang="en-US" dirty="0" smtClean="0"/>
              <a:t>First hand observations</a:t>
            </a:r>
            <a:r>
              <a:rPr lang="en-CA" dirty="0" smtClean="0"/>
              <a:t>, such as </a:t>
            </a:r>
            <a:r>
              <a:rPr lang="en-CA" b="1" dirty="0" smtClean="0"/>
              <a:t>eyewitness accounts, videos and confessions to the crime. </a:t>
            </a:r>
          </a:p>
          <a:p>
            <a:pPr marL="0" indent="0">
              <a:buNone/>
            </a:pPr>
            <a:endParaRPr lang="en-CA" b="1" dirty="0" smtClean="0"/>
          </a:p>
          <a:p>
            <a:r>
              <a:rPr lang="en-US" b="1" u="sng" dirty="0" smtClean="0"/>
              <a:t>Circumstantial evidence: </a:t>
            </a:r>
            <a:r>
              <a:rPr lang="en-US" dirty="0" smtClean="0"/>
              <a:t>indirect evidence that can be used to </a:t>
            </a:r>
            <a:r>
              <a:rPr lang="en-US" b="1" dirty="0" smtClean="0"/>
              <a:t>imply </a:t>
            </a:r>
            <a:r>
              <a:rPr lang="en-US" dirty="0" smtClean="0"/>
              <a:t>a fact but does not directly prove it. For example, finding a suspects gun at a crime scene is circumstantial evidence that the suspect may have been there but does not prove it for a fact. </a:t>
            </a:r>
            <a:endParaRPr lang="en-US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1690688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362" y="4476750"/>
            <a:ext cx="26193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65125"/>
            <a:ext cx="9890760" cy="1325563"/>
          </a:xfrm>
        </p:spPr>
        <p:txBody>
          <a:bodyPr/>
          <a:lstStyle/>
          <a:p>
            <a:r>
              <a:rPr lang="en-US" dirty="0" smtClean="0"/>
              <a:t>Types of Circumstantial Evidence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690688"/>
            <a:ext cx="7498080" cy="51673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Physical evidence: </a:t>
            </a:r>
            <a:r>
              <a:rPr lang="en-US" dirty="0" smtClean="0"/>
              <a:t>synthetic fibers, weapons, bullets shell casings, paint chips, documents, shoe prints, tire prints, tool marks, soil, drugs, etc…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Biological evidence: </a:t>
            </a:r>
            <a:r>
              <a:rPr lang="en-US" dirty="0" smtClean="0"/>
              <a:t>body or body parts, bodily fluids, hair, leaves or other plant parts, natural fibers, feathers, wood.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Trace evidence: </a:t>
            </a:r>
            <a:r>
              <a:rPr lang="en-US" dirty="0" smtClean="0"/>
              <a:t>small but measurable amounts of physical or biological material found at a crime scene. Examples include: a strand of hair, fingerprint, DNA, drop of blood, pollen, gunshot residue. </a:t>
            </a:r>
            <a:endParaRPr lang="en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0" y="830964"/>
            <a:ext cx="2100907" cy="2055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153" y="2928636"/>
            <a:ext cx="554784" cy="2017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216" y="4451516"/>
            <a:ext cx="524301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65125"/>
            <a:ext cx="9867900" cy="1325563"/>
          </a:xfrm>
        </p:spPr>
        <p:txBody>
          <a:bodyPr/>
          <a:lstStyle/>
          <a:p>
            <a:r>
              <a:rPr lang="en-US" dirty="0" smtClean="0"/>
              <a:t>Importance of Circumstantial Evidence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220" y="1690688"/>
            <a:ext cx="9593580" cy="5167311"/>
          </a:xfrm>
        </p:spPr>
        <p:txBody>
          <a:bodyPr>
            <a:normAutofit/>
          </a:bodyPr>
          <a:lstStyle/>
          <a:p>
            <a:r>
              <a:rPr lang="en-US" dirty="0" smtClean="0"/>
              <a:t>The more circumstantial evidence there is, the greater the weight it carries. </a:t>
            </a:r>
          </a:p>
          <a:p>
            <a:r>
              <a:rPr lang="en-US" dirty="0" smtClean="0"/>
              <a:t>Circumstantial evidence must be closely examined and looked at as a whole. </a:t>
            </a:r>
          </a:p>
          <a:p>
            <a:pPr lvl="1"/>
            <a:r>
              <a:rPr lang="en-US" dirty="0" smtClean="0"/>
              <a:t>A court would be very slow to convict a defendant on the basis of one piece of circumstantial evidence alone. </a:t>
            </a:r>
          </a:p>
          <a:p>
            <a:pPr lvl="1"/>
            <a:r>
              <a:rPr lang="en-US" dirty="0" smtClean="0"/>
              <a:t>BUT if there were many samples of circumstantial evidence then they would have more weight together. </a:t>
            </a:r>
          </a:p>
          <a:p>
            <a:r>
              <a:rPr lang="en-US" dirty="0" smtClean="0"/>
              <a:t>For example, in a theft case, if the suspect was seen in the area at the time of the theft, their fingerprints were found at the scene and they had a large sum of money that they could not explain – then the court would be more likely to convict. </a:t>
            </a:r>
          </a:p>
        </p:txBody>
      </p:sp>
    </p:spTree>
    <p:extLst>
      <p:ext uri="{BB962C8B-B14F-4D97-AF65-F5344CB8AC3E}">
        <p14:creationId xmlns:p14="http://schemas.microsoft.com/office/powerpoint/2010/main" val="11478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65125"/>
            <a:ext cx="9890760" cy="1325563"/>
          </a:xfrm>
        </p:spPr>
        <p:txBody>
          <a:bodyPr/>
          <a:lstStyle/>
          <a:p>
            <a:r>
              <a:rPr lang="en-US" dirty="0" smtClean="0"/>
              <a:t>Evidence can also be divided into: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40" y="1452294"/>
            <a:ext cx="6057900" cy="5405706"/>
          </a:xfrm>
        </p:spPr>
        <p:txBody>
          <a:bodyPr/>
          <a:lstStyle/>
          <a:p>
            <a:r>
              <a:rPr lang="en-US" b="1" dirty="0" smtClean="0"/>
              <a:t>Class evidence: </a:t>
            </a:r>
            <a:r>
              <a:rPr lang="en-US" dirty="0" smtClean="0"/>
              <a:t>when evidence can be narrowed to a </a:t>
            </a:r>
            <a:r>
              <a:rPr lang="en-US" i="1" dirty="0" smtClean="0"/>
              <a:t>group of persons or things. </a:t>
            </a:r>
          </a:p>
          <a:p>
            <a:pPr lvl="1"/>
            <a:r>
              <a:rPr lang="en-US" dirty="0" smtClean="0"/>
              <a:t>Example: blood types – there are 8 total blood types. Finding one type at a crime scene narrows down the suspects to a smaller group.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Individual evidence: </a:t>
            </a:r>
            <a:r>
              <a:rPr lang="en-US" dirty="0" smtClean="0">
                <a:solidFill>
                  <a:prstClr val="black"/>
                </a:solidFill>
              </a:rPr>
              <a:t>narrows evidence down to a </a:t>
            </a:r>
            <a:r>
              <a:rPr lang="en-US" i="1" dirty="0" smtClean="0">
                <a:solidFill>
                  <a:prstClr val="black"/>
                </a:solidFill>
              </a:rPr>
              <a:t>single person or thing.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Example: fingerprints, handwriting, DNA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540" y="1452294"/>
            <a:ext cx="3527895" cy="2845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540" y="4658612"/>
            <a:ext cx="1439545" cy="1838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220" y="4573359"/>
            <a:ext cx="19050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1001</Words>
  <Application>Microsoft Office PowerPoint</Application>
  <PresentationFormat>Widescreen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1_Office Theme</vt:lpstr>
      <vt:lpstr>Crime Scene Investigation</vt:lpstr>
      <vt:lpstr>Crime Scene Investigation</vt:lpstr>
      <vt:lpstr>PowerPoint Presentation</vt:lpstr>
      <vt:lpstr>The Locard Exchange</vt:lpstr>
      <vt:lpstr>The Locard Exchange</vt:lpstr>
      <vt:lpstr>Evidence can be classified into two types:</vt:lpstr>
      <vt:lpstr>Types of Circumstantial Evidence</vt:lpstr>
      <vt:lpstr>Importance of Circumstantial Evidence</vt:lpstr>
      <vt:lpstr>Evidence can also be divided into:</vt:lpstr>
      <vt:lpstr>Fingerprint Identification</vt:lpstr>
      <vt:lpstr>Fingerprint Identification</vt:lpstr>
      <vt:lpstr>PowerPoint Presentation</vt:lpstr>
      <vt:lpstr>Fingerprint Identification</vt:lpstr>
      <vt:lpstr>Fingerprint Identification</vt:lpstr>
      <vt:lpstr>Importance of Evidence</vt:lpstr>
      <vt:lpstr>Blood Splatter</vt:lpstr>
      <vt:lpstr>Blood Splatter</vt:lpstr>
      <vt:lpstr>Blood Splatter</vt:lpstr>
      <vt:lpstr>The Crime Scene Investigation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Scene Investigation</dc:title>
  <dc:creator>Windows User</dc:creator>
  <cp:lastModifiedBy>Windows User</cp:lastModifiedBy>
  <cp:revision>1</cp:revision>
  <dcterms:created xsi:type="dcterms:W3CDTF">2020-04-27T18:13:11Z</dcterms:created>
  <dcterms:modified xsi:type="dcterms:W3CDTF">2020-04-27T18:13:26Z</dcterms:modified>
</cp:coreProperties>
</file>