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0ADE8-D823-4F12-8DDF-742D80B5F216}" type="datetimeFigureOut">
              <a:rPr lang="en-CA" smtClean="0"/>
              <a:t>2020-04-14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B5BE2-518E-4642-BC26-6593A01E3ACD}" type="slidenum">
              <a:rPr lang="en-CA" smtClean="0"/>
              <a:t>‹#›</a:t>
            </a:fld>
            <a:endParaRPr lang="en-CA"/>
          </a:p>
        </p:txBody>
      </p:sp>
    </p:spTree>
    <p:extLst>
      <p:ext uri="{BB962C8B-B14F-4D97-AF65-F5344CB8AC3E}">
        <p14:creationId xmlns:p14="http://schemas.microsoft.com/office/powerpoint/2010/main" val="32853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13" name="Google Shape;1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0196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92" name="Google Shape;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2851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99" name="Google Shape;1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32056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06" name="Google Shape;2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22990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9: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20" name="Google Shape;22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25735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1: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27" name="Google Shape;2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84097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3: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34" name="Google Shape;2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830699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40" name="Google Shape;24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88895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47" name="Google Shape;24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91897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9: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56" name="Google Shape;2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43914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1: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63" name="Google Shape;26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56099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3: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26983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3: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70" name="Google Shape;27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05501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89" name="Google Shape;28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3206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95" name="Google Shape;29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94086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01" name="Google Shape;30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14522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08" name="Google Shape;30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94667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6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14" name="Google Shape;3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933436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23" name="Google Shape;32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2834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29" name="Google Shape;32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0462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7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36" name="Google Shape;33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747334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43" name="Google Shape;34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72776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27" name="Google Shape;1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748079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57" name="Google Shape;35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361341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7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64" name="Google Shape;36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22558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43" name="Google Shape;1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11397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58" name="Google Shape;1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02993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65" name="Google Shape;1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68635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71" name="Google Shape;1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21449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78" name="Google Shape;1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33821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3797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63CA7B-DED7-412A-8FE4-870088ED5A30}" type="datetimeFigureOut">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170943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63CA7B-DED7-412A-8FE4-870088ED5A30}" type="datetimeFigureOut">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98853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63CA7B-DED7-412A-8FE4-870088ED5A30}" type="datetimeFigureOut">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89640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63CA7B-DED7-412A-8FE4-870088ED5A30}" type="datetimeFigureOut">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361343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63CA7B-DED7-412A-8FE4-870088ED5A30}" type="datetimeFigureOut">
              <a:rPr lang="en-CA" smtClean="0"/>
              <a:t>2020-04-14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40281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63CA7B-DED7-412A-8FE4-870088ED5A30}" type="datetimeFigureOut">
              <a:rPr lang="en-CA" smtClean="0"/>
              <a:t>2020-04-14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403970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63CA7B-DED7-412A-8FE4-870088ED5A30}" type="datetimeFigureOut">
              <a:rPr lang="en-CA" smtClean="0"/>
              <a:t>2020-04-14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38365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63CA7B-DED7-412A-8FE4-870088ED5A30}" type="datetimeFigureOut">
              <a:rPr lang="en-CA" smtClean="0"/>
              <a:t>2020-04-14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151071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3CA7B-DED7-412A-8FE4-870088ED5A30}" type="datetimeFigureOut">
              <a:rPr lang="en-CA" smtClean="0"/>
              <a:t>2020-04-14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344969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63CA7B-DED7-412A-8FE4-870088ED5A30}" type="datetimeFigureOut">
              <a:rPr lang="en-CA" smtClean="0"/>
              <a:t>2020-04-14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212789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63CA7B-DED7-412A-8FE4-870088ED5A30}" type="datetimeFigureOut">
              <a:rPr lang="en-CA" smtClean="0"/>
              <a:t>2020-04-14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B7E829-16FA-4A2B-94A7-E2DC59F9A1FF}" type="slidenum">
              <a:rPr lang="en-CA" smtClean="0"/>
              <a:t>‹#›</a:t>
            </a:fld>
            <a:endParaRPr lang="en-CA"/>
          </a:p>
        </p:txBody>
      </p:sp>
    </p:spTree>
    <p:extLst>
      <p:ext uri="{BB962C8B-B14F-4D97-AF65-F5344CB8AC3E}">
        <p14:creationId xmlns:p14="http://schemas.microsoft.com/office/powerpoint/2010/main" val="41209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3CA7B-DED7-412A-8FE4-870088ED5A30}" type="datetimeFigureOut">
              <a:rPr lang="en-CA" smtClean="0"/>
              <a:t>2020-04-14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7E829-16FA-4A2B-94A7-E2DC59F9A1FF}" type="slidenum">
              <a:rPr lang="en-CA" smtClean="0"/>
              <a:t>‹#›</a:t>
            </a:fld>
            <a:endParaRPr lang="en-CA"/>
          </a:p>
        </p:txBody>
      </p:sp>
    </p:spTree>
    <p:extLst>
      <p:ext uri="{BB962C8B-B14F-4D97-AF65-F5344CB8AC3E}">
        <p14:creationId xmlns:p14="http://schemas.microsoft.com/office/powerpoint/2010/main" val="245263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oregonstate.edu/trees/dichotomous_key/broadleaf_1.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Classification of Life</a:t>
            </a:r>
            <a:endParaRPr lang="en-CA" dirty="0"/>
          </a:p>
        </p:txBody>
      </p:sp>
      <p:sp>
        <p:nvSpPr>
          <p:cNvPr id="3" name="Subtitle 2"/>
          <p:cNvSpPr>
            <a:spLocks noGrp="1"/>
          </p:cNvSpPr>
          <p:nvPr>
            <p:ph type="subTitle" idx="1"/>
          </p:nvPr>
        </p:nvSpPr>
        <p:spPr/>
        <p:txBody>
          <a:bodyPr/>
          <a:lstStyle/>
          <a:p>
            <a:r>
              <a:rPr lang="en-US" dirty="0" smtClean="0"/>
              <a:t>Life Sciences 11</a:t>
            </a:r>
          </a:p>
          <a:p>
            <a:r>
              <a:rPr lang="en-US" dirty="0" smtClean="0"/>
              <a:t>MSS</a:t>
            </a:r>
            <a:endParaRPr lang="en-CA" dirty="0"/>
          </a:p>
        </p:txBody>
      </p:sp>
    </p:spTree>
    <p:extLst>
      <p:ext uri="{BB962C8B-B14F-4D97-AF65-F5344CB8AC3E}">
        <p14:creationId xmlns:p14="http://schemas.microsoft.com/office/powerpoint/2010/main" val="350841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640080" y="569912"/>
            <a:ext cx="10607040"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Classification As We Know It</a:t>
            </a:r>
            <a:endParaRPr sz="5400" dirty="0"/>
          </a:p>
        </p:txBody>
      </p:sp>
      <p:sp>
        <p:nvSpPr>
          <p:cNvPr id="168" name="Google Shape;168;p24"/>
          <p:cNvSpPr txBox="1">
            <a:spLocks noGrp="1"/>
          </p:cNvSpPr>
          <p:nvPr>
            <p:ph sz="half" idx="1"/>
          </p:nvPr>
        </p:nvSpPr>
        <p:spPr>
          <a:xfrm>
            <a:off x="496389" y="2239950"/>
            <a:ext cx="10972800" cy="38766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solidFill>
                  <a:srgbClr val="262626"/>
                </a:solidFill>
                <a:ea typeface="Book Antiqua"/>
                <a:cs typeface="Book Antiqua"/>
                <a:sym typeface="Book Antiqua"/>
              </a:rPr>
              <a:t>As biologists learned more about the structure and life patterns of different organisms, more kingdoms were </a:t>
            </a:r>
            <a:r>
              <a:rPr lang="en-US" sz="2400" dirty="0">
                <a:solidFill>
                  <a:srgbClr val="262626"/>
                </a:solidFill>
                <a:ea typeface="Book Antiqua"/>
                <a:cs typeface="Book Antiqua"/>
                <a:sym typeface="Book Antiqua"/>
              </a:rPr>
              <a:t>added.</a:t>
            </a:r>
            <a:endParaRPr dirty="0"/>
          </a:p>
          <a:p>
            <a:pPr>
              <a:lnSpc>
                <a:spcPct val="100000"/>
              </a:lnSpc>
              <a:spcBef>
                <a:spcPts val="480"/>
              </a:spcBef>
              <a:buClr>
                <a:schemeClr val="accent1"/>
              </a:buClr>
              <a:buSzPts val="2400"/>
            </a:pPr>
            <a:r>
              <a:rPr lang="en-US" sz="2400" b="1" dirty="0">
                <a:solidFill>
                  <a:srgbClr val="FF0000"/>
                </a:solidFill>
                <a:ea typeface="Book Antiqua"/>
                <a:cs typeface="Book Antiqua"/>
                <a:sym typeface="Book Antiqua"/>
              </a:rPr>
              <a:t>Now, we have six </a:t>
            </a:r>
            <a:r>
              <a:rPr lang="en-US" sz="2400" b="1" dirty="0" smtClean="0">
                <a:solidFill>
                  <a:srgbClr val="FF0000"/>
                </a:solidFill>
                <a:ea typeface="Book Antiqua"/>
                <a:cs typeface="Book Antiqua"/>
                <a:sym typeface="Book Antiqua"/>
              </a:rPr>
              <a:t>kingdoms </a:t>
            </a:r>
            <a:r>
              <a:rPr lang="en-US" sz="2400" b="1" dirty="0">
                <a:solidFill>
                  <a:srgbClr val="FF0000"/>
                </a:solidFill>
                <a:ea typeface="Book Antiqua"/>
                <a:cs typeface="Book Antiqua"/>
                <a:sym typeface="Book Antiqua"/>
              </a:rPr>
              <a:t>of </a:t>
            </a:r>
            <a:r>
              <a:rPr lang="en-US" sz="2400" b="1" dirty="0">
                <a:solidFill>
                  <a:srgbClr val="FF0000"/>
                </a:solidFill>
                <a:ea typeface="Book Antiqua"/>
                <a:cs typeface="Book Antiqua"/>
                <a:sym typeface="Book Antiqua"/>
              </a:rPr>
              <a:t>classification!</a:t>
            </a:r>
            <a:endParaRPr dirty="0"/>
          </a:p>
        </p:txBody>
      </p:sp>
    </p:spTree>
    <p:extLst>
      <p:ext uri="{BB962C8B-B14F-4D97-AF65-F5344CB8AC3E}">
        <p14:creationId xmlns:p14="http://schemas.microsoft.com/office/powerpoint/2010/main" val="3929339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1. Kingdom </a:t>
            </a:r>
            <a:r>
              <a:rPr lang="en-US" sz="5400" dirty="0">
                <a:ea typeface="Book Antiqua"/>
                <a:cs typeface="Book Antiqua"/>
                <a:sym typeface="Book Antiqua"/>
              </a:rPr>
              <a:t>Eu</a:t>
            </a:r>
            <a:r>
              <a:rPr lang="en-US" sz="5400" dirty="0"/>
              <a:t>b</a:t>
            </a:r>
            <a:r>
              <a:rPr lang="en-US" sz="5400" dirty="0" smtClean="0"/>
              <a:t>acteria</a:t>
            </a:r>
            <a:endParaRPr sz="5400" dirty="0"/>
          </a:p>
        </p:txBody>
      </p:sp>
      <p:sp>
        <p:nvSpPr>
          <p:cNvPr id="174" name="Google Shape;174;p25"/>
          <p:cNvSpPr txBox="1">
            <a:spLocks noGrp="1"/>
          </p:cNvSpPr>
          <p:nvPr>
            <p:ph sz="half" idx="1"/>
          </p:nvPr>
        </p:nvSpPr>
        <p:spPr>
          <a:xfrm>
            <a:off x="365760" y="1724297"/>
            <a:ext cx="10073640" cy="4285903"/>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480"/>
              </a:spcBef>
              <a:buClr>
                <a:schemeClr val="accent1"/>
              </a:buClr>
              <a:buSzPts val="2400"/>
            </a:pPr>
            <a:r>
              <a:rPr lang="en-US" dirty="0">
                <a:ea typeface="Book Antiqua"/>
                <a:cs typeface="Book Antiqua"/>
                <a:sym typeface="Book Antiqua"/>
              </a:rPr>
              <a:t>Simple organisms. Cells do not have nuclei. They are PROKARYOTES.</a:t>
            </a:r>
          </a:p>
          <a:p>
            <a:pPr>
              <a:lnSpc>
                <a:spcPct val="100000"/>
              </a:lnSpc>
              <a:spcBef>
                <a:spcPts val="480"/>
              </a:spcBef>
              <a:buClr>
                <a:schemeClr val="accent1"/>
              </a:buClr>
              <a:buSzPts val="2400"/>
            </a:pPr>
            <a:r>
              <a:rPr lang="en-US" dirty="0" smtClean="0"/>
              <a:t>Bacteria can be heterotrophic or autotrophic. </a:t>
            </a:r>
          </a:p>
          <a:p>
            <a:pPr>
              <a:lnSpc>
                <a:spcPct val="100000"/>
              </a:lnSpc>
              <a:spcBef>
                <a:spcPts val="480"/>
              </a:spcBef>
              <a:buClr>
                <a:schemeClr val="accent1"/>
              </a:buClr>
              <a:buSzPts val="2400"/>
            </a:pPr>
            <a:r>
              <a:rPr lang="en-US" dirty="0">
                <a:ea typeface="Book Antiqua"/>
                <a:cs typeface="Book Antiqua"/>
                <a:sym typeface="Book Antiqua"/>
              </a:rPr>
              <a:t>They reproduce asexually or sexually</a:t>
            </a:r>
            <a:endParaRPr dirty="0" smtClean="0"/>
          </a:p>
          <a:p>
            <a:pPr>
              <a:lnSpc>
                <a:spcPct val="100000"/>
              </a:lnSpc>
              <a:spcBef>
                <a:spcPts val="480"/>
              </a:spcBef>
              <a:buClr>
                <a:schemeClr val="accent1"/>
              </a:buClr>
              <a:buSzPts val="2400"/>
            </a:pPr>
            <a:r>
              <a:rPr lang="en-US" dirty="0">
                <a:ea typeface="Book Antiqua"/>
                <a:cs typeface="Book Antiqua"/>
                <a:sym typeface="Book Antiqua"/>
              </a:rPr>
              <a:t>Live nearly everywhere</a:t>
            </a:r>
            <a:endParaRPr dirty="0" smtClean="0"/>
          </a:p>
          <a:p>
            <a:pPr>
              <a:lnSpc>
                <a:spcPct val="100000"/>
              </a:lnSpc>
              <a:spcBef>
                <a:spcPts val="480"/>
              </a:spcBef>
              <a:buClr>
                <a:schemeClr val="accent1"/>
              </a:buClr>
              <a:buSzPts val="2400"/>
            </a:pPr>
            <a:r>
              <a:rPr lang="en-US" dirty="0">
                <a:ea typeface="Book Antiqua"/>
                <a:cs typeface="Book Antiqua"/>
                <a:sym typeface="Book Antiqua"/>
              </a:rPr>
              <a:t>Example: E. Coli</a:t>
            </a:r>
            <a:endParaRPr dirty="0"/>
          </a:p>
        </p:txBody>
      </p:sp>
      <p:pic>
        <p:nvPicPr>
          <p:cNvPr id="3076" name="Picture 4" descr="The bacteria in your gut may reveal your true age | Science | AA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786" y="3600374"/>
            <a:ext cx="42862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2. Kingdom Protista</a:t>
            </a:r>
            <a:endParaRPr dirty="0"/>
          </a:p>
        </p:txBody>
      </p:sp>
      <p:sp>
        <p:nvSpPr>
          <p:cNvPr id="181" name="Google Shape;181;p26"/>
          <p:cNvSpPr txBox="1">
            <a:spLocks noGrp="1"/>
          </p:cNvSpPr>
          <p:nvPr>
            <p:ph sz="half" idx="1"/>
          </p:nvPr>
        </p:nvSpPr>
        <p:spPr>
          <a:xfrm>
            <a:off x="444137" y="1724298"/>
            <a:ext cx="11443063" cy="4151278"/>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dirty="0">
                <a:ea typeface="Book Antiqua"/>
                <a:cs typeface="Book Antiqua"/>
                <a:sym typeface="Book Antiqua"/>
              </a:rPr>
              <a:t>Most are single-celled</a:t>
            </a:r>
            <a:endParaRPr dirty="0"/>
          </a:p>
          <a:p>
            <a:pPr>
              <a:lnSpc>
                <a:spcPct val="100000"/>
              </a:lnSpc>
              <a:spcBef>
                <a:spcPts val="480"/>
              </a:spcBef>
              <a:buClr>
                <a:schemeClr val="accent1"/>
              </a:buClr>
              <a:buSzPts val="2400"/>
            </a:pPr>
            <a:r>
              <a:rPr lang="en-US" dirty="0">
                <a:ea typeface="Book Antiqua"/>
                <a:cs typeface="Book Antiqua"/>
                <a:sym typeface="Book Antiqua"/>
              </a:rPr>
              <a:t>Heterotrophic, Autotrophic, or both</a:t>
            </a:r>
            <a:endParaRPr dirty="0"/>
          </a:p>
          <a:p>
            <a:pPr>
              <a:lnSpc>
                <a:spcPct val="100000"/>
              </a:lnSpc>
              <a:spcBef>
                <a:spcPts val="480"/>
              </a:spcBef>
              <a:buClr>
                <a:schemeClr val="accent1"/>
              </a:buClr>
              <a:buSzPts val="2400"/>
            </a:pPr>
            <a:r>
              <a:rPr lang="en-US" dirty="0">
                <a:ea typeface="Book Antiqua"/>
                <a:cs typeface="Book Antiqua"/>
                <a:sym typeface="Book Antiqua"/>
              </a:rPr>
              <a:t>Sexual and asexual reproduction</a:t>
            </a:r>
            <a:endParaRPr dirty="0"/>
          </a:p>
          <a:p>
            <a:pPr>
              <a:lnSpc>
                <a:spcPct val="100000"/>
              </a:lnSpc>
              <a:spcBef>
                <a:spcPts val="480"/>
              </a:spcBef>
              <a:buClr>
                <a:schemeClr val="accent1"/>
              </a:buClr>
              <a:buSzPts val="2400"/>
            </a:pPr>
            <a:r>
              <a:rPr lang="en-US" dirty="0">
                <a:ea typeface="Book Antiqua"/>
                <a:cs typeface="Book Antiqua"/>
                <a:sym typeface="Book Antiqua"/>
              </a:rPr>
              <a:t>They usually live in aquatic </a:t>
            </a:r>
            <a:r>
              <a:rPr lang="en-US" dirty="0">
                <a:ea typeface="Book Antiqua"/>
                <a:cs typeface="Book Antiqua"/>
                <a:sym typeface="Book Antiqua"/>
              </a:rPr>
              <a:t>or moist habitats</a:t>
            </a:r>
            <a:endParaRPr dirty="0"/>
          </a:p>
          <a:p>
            <a:pPr>
              <a:lnSpc>
                <a:spcPct val="100000"/>
              </a:lnSpc>
              <a:spcBef>
                <a:spcPts val="480"/>
              </a:spcBef>
              <a:buClr>
                <a:schemeClr val="accent1"/>
              </a:buClr>
              <a:buSzPts val="2400"/>
            </a:pPr>
            <a:r>
              <a:rPr lang="en-US" dirty="0">
                <a:ea typeface="Book Antiqua"/>
                <a:cs typeface="Book Antiqua"/>
                <a:sym typeface="Book Antiqua"/>
              </a:rPr>
              <a:t>Example: Simple Algae and </a:t>
            </a:r>
            <a:r>
              <a:rPr lang="en-US" dirty="0">
                <a:ea typeface="Book Antiqua"/>
                <a:cs typeface="Book Antiqua"/>
                <a:sym typeface="Book Antiqua"/>
              </a:rPr>
              <a:t>Protozoans</a:t>
            </a:r>
            <a:endParaRPr dirty="0"/>
          </a:p>
        </p:txBody>
      </p:sp>
      <p:pic>
        <p:nvPicPr>
          <p:cNvPr id="4100" name="Picture 4" descr="Kingdom Protista - BIOLOGY4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4333874"/>
            <a:ext cx="740092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7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1524001" y="569912"/>
            <a:ext cx="8915399"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3. Kingdom </a:t>
            </a:r>
            <a:r>
              <a:rPr lang="en-US" sz="5400" dirty="0">
                <a:ea typeface="Book Antiqua"/>
                <a:cs typeface="Book Antiqua"/>
                <a:sym typeface="Book Antiqua"/>
              </a:rPr>
              <a:t>Archaebacteria</a:t>
            </a:r>
            <a:endParaRPr dirty="0"/>
          </a:p>
        </p:txBody>
      </p:sp>
      <p:sp>
        <p:nvSpPr>
          <p:cNvPr id="188" name="Google Shape;188;p27"/>
          <p:cNvSpPr txBox="1">
            <a:spLocks noGrp="1"/>
          </p:cNvSpPr>
          <p:nvPr>
            <p:ph sz="half" idx="1"/>
          </p:nvPr>
        </p:nvSpPr>
        <p:spPr>
          <a:xfrm>
            <a:off x="378823" y="1983600"/>
            <a:ext cx="9222377" cy="4874400"/>
          </a:xfrm>
          <a:prstGeom prst="rect">
            <a:avLst/>
          </a:prstGeom>
          <a:noFill/>
          <a:ln>
            <a:noFill/>
          </a:ln>
        </p:spPr>
        <p:txBody>
          <a:bodyPr spcFirstLastPara="1" vert="horz" wrap="square" lIns="91425" tIns="45700" rIns="91425" bIns="45700" rtlCol="0" anchor="t" anchorCtr="0">
            <a:noAutofit/>
          </a:bodyPr>
          <a:lstStyle/>
          <a:p>
            <a:pPr marL="425450" indent="-457200">
              <a:lnSpc>
                <a:spcPct val="80000"/>
              </a:lnSpc>
              <a:spcBef>
                <a:spcPts val="0"/>
              </a:spcBef>
              <a:buClr>
                <a:schemeClr val="accent1"/>
              </a:buClr>
              <a:buSzPts val="2400"/>
            </a:pPr>
            <a:r>
              <a:rPr lang="en-US" b="0" i="0" u="none" strike="noStrike" cap="none" dirty="0" smtClean="0">
                <a:solidFill>
                  <a:srgbClr val="262626"/>
                </a:solidFill>
                <a:ea typeface="Book Antiqua"/>
                <a:cs typeface="Book Antiqua"/>
                <a:sym typeface="Book Antiqua"/>
              </a:rPr>
              <a:t>“Bacteria” like organisms which tend to </a:t>
            </a:r>
            <a:r>
              <a:rPr lang="en-US" b="0" i="0" u="none" strike="noStrike" cap="none" dirty="0">
                <a:solidFill>
                  <a:srgbClr val="262626"/>
                </a:solidFill>
                <a:ea typeface="Book Antiqua"/>
                <a:cs typeface="Book Antiqua"/>
                <a:sym typeface="Book Antiqua"/>
              </a:rPr>
              <a:t>live in extreme environments</a:t>
            </a:r>
            <a:endParaRPr dirty="0"/>
          </a:p>
          <a:p>
            <a:pPr marL="776287" lvl="1" indent="-401637">
              <a:lnSpc>
                <a:spcPct val="80000"/>
              </a:lnSpc>
              <a:spcBef>
                <a:spcPts val="340"/>
              </a:spcBef>
              <a:buClr>
                <a:schemeClr val="accent1"/>
              </a:buClr>
              <a:buSzPts val="2200"/>
            </a:pPr>
            <a:r>
              <a:rPr lang="en-US" b="0" i="0" u="none" strike="noStrike" cap="none" dirty="0">
                <a:solidFill>
                  <a:srgbClr val="262626"/>
                </a:solidFill>
                <a:ea typeface="Book Antiqua"/>
                <a:cs typeface="Book Antiqua"/>
                <a:sym typeface="Book Antiqua"/>
              </a:rPr>
              <a:t>Salt lakes or hot springs</a:t>
            </a:r>
            <a:endParaRPr dirty="0"/>
          </a:p>
          <a:p>
            <a:pPr marL="425450" indent="-457200">
              <a:lnSpc>
                <a:spcPct val="80000"/>
              </a:lnSpc>
              <a:spcBef>
                <a:spcPts val="380"/>
              </a:spcBef>
              <a:buClr>
                <a:schemeClr val="accent1"/>
              </a:buClr>
              <a:buSzPts val="2400"/>
            </a:pPr>
            <a:r>
              <a:rPr lang="en-US" b="0" i="0" u="none" strike="noStrike" cap="none" dirty="0">
                <a:solidFill>
                  <a:srgbClr val="262626"/>
                </a:solidFill>
                <a:ea typeface="Book Antiqua"/>
                <a:cs typeface="Book Antiqua"/>
                <a:sym typeface="Book Antiqua"/>
              </a:rPr>
              <a:t>Possess structures which allow them to survive in these hostile conditions</a:t>
            </a:r>
            <a:endParaRPr dirty="0"/>
          </a:p>
          <a:p>
            <a:pPr marL="776287" lvl="1" indent="-401637">
              <a:lnSpc>
                <a:spcPct val="80000"/>
              </a:lnSpc>
              <a:spcBef>
                <a:spcPts val="340"/>
              </a:spcBef>
              <a:buClr>
                <a:schemeClr val="accent1"/>
              </a:buClr>
              <a:buSzPts val="2200"/>
            </a:pPr>
            <a:r>
              <a:rPr lang="en-US" b="0" i="0" u="none" strike="noStrike" cap="none" dirty="0">
                <a:solidFill>
                  <a:srgbClr val="262626"/>
                </a:solidFill>
                <a:ea typeface="Book Antiqua"/>
                <a:cs typeface="Book Antiqua"/>
                <a:sym typeface="Book Antiqua"/>
              </a:rPr>
              <a:t>Structures not necessarily present in other organisms</a:t>
            </a:r>
            <a:endParaRPr dirty="0"/>
          </a:p>
          <a:p>
            <a:pPr marL="776287" lvl="1" indent="-401637">
              <a:lnSpc>
                <a:spcPct val="80000"/>
              </a:lnSpc>
              <a:spcBef>
                <a:spcPts val="340"/>
              </a:spcBef>
              <a:buClr>
                <a:schemeClr val="accent1"/>
              </a:buClr>
              <a:buSzPts val="2200"/>
            </a:pPr>
            <a:r>
              <a:rPr lang="en-US" b="0" i="0" u="none" strike="noStrike" cap="none" dirty="0">
                <a:solidFill>
                  <a:srgbClr val="262626"/>
                </a:solidFill>
                <a:ea typeface="Book Antiqua"/>
                <a:cs typeface="Book Antiqua"/>
                <a:sym typeface="Book Antiqua"/>
              </a:rPr>
              <a:t>Different makeups of their cell walls and cell membranes</a:t>
            </a:r>
            <a:endParaRPr dirty="0"/>
          </a:p>
          <a:p>
            <a:pPr marL="425450" indent="-457200">
              <a:lnSpc>
                <a:spcPct val="80000"/>
              </a:lnSpc>
              <a:spcBef>
                <a:spcPts val="380"/>
              </a:spcBef>
              <a:buClr>
                <a:schemeClr val="accent1"/>
              </a:buClr>
              <a:buSzPts val="2400"/>
            </a:pPr>
            <a:r>
              <a:rPr lang="en-US" b="0" i="0" u="none" strike="noStrike" cap="none" dirty="0">
                <a:solidFill>
                  <a:srgbClr val="262626"/>
                </a:solidFill>
                <a:ea typeface="Book Antiqua"/>
                <a:cs typeface="Book Antiqua"/>
                <a:sym typeface="Book Antiqua"/>
              </a:rPr>
              <a:t>Example: Thermococcus </a:t>
            </a:r>
            <a:r>
              <a:rPr lang="en-US" b="0" i="0" u="none" strike="noStrike" cap="none" dirty="0" err="1">
                <a:solidFill>
                  <a:srgbClr val="262626"/>
                </a:solidFill>
                <a:ea typeface="Book Antiqua"/>
                <a:cs typeface="Book Antiqua"/>
                <a:sym typeface="Book Antiqua"/>
              </a:rPr>
              <a:t>litoralis</a:t>
            </a:r>
            <a:endParaRPr dirty="0"/>
          </a:p>
          <a:p>
            <a:pPr marL="776287" lvl="1" indent="-401637">
              <a:lnSpc>
                <a:spcPct val="80000"/>
              </a:lnSpc>
              <a:spcBef>
                <a:spcPts val="340"/>
              </a:spcBef>
              <a:buClr>
                <a:schemeClr val="accent1"/>
              </a:buClr>
              <a:buSzPts val="2200"/>
            </a:pPr>
            <a:r>
              <a:rPr lang="en-US" b="0" i="0" u="none" strike="noStrike" cap="none" dirty="0">
                <a:solidFill>
                  <a:srgbClr val="262626"/>
                </a:solidFill>
                <a:ea typeface="Book Antiqua"/>
                <a:cs typeface="Book Antiqua"/>
                <a:sym typeface="Book Antiqua"/>
              </a:rPr>
              <a:t>Grows near deep </a:t>
            </a:r>
            <a:r>
              <a:rPr lang="en-US" b="0" i="0" u="none" strike="noStrike" cap="none" dirty="0" smtClean="0">
                <a:solidFill>
                  <a:srgbClr val="262626"/>
                </a:solidFill>
                <a:ea typeface="Book Antiqua"/>
                <a:cs typeface="Book Antiqua"/>
                <a:sym typeface="Book Antiqua"/>
              </a:rPr>
              <a:t>sea vents.</a:t>
            </a:r>
            <a:endParaRPr dirty="0"/>
          </a:p>
        </p:txBody>
      </p:sp>
      <p:pic>
        <p:nvPicPr>
          <p:cNvPr id="5122" name="Picture 2" descr="Archaea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812" y="4237129"/>
            <a:ext cx="26911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63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4. Kingdom Fungi</a:t>
            </a:r>
            <a:endParaRPr dirty="0"/>
          </a:p>
        </p:txBody>
      </p:sp>
      <p:sp>
        <p:nvSpPr>
          <p:cNvPr id="195" name="Google Shape;195;p28"/>
          <p:cNvSpPr txBox="1">
            <a:spLocks noGrp="1"/>
          </p:cNvSpPr>
          <p:nvPr>
            <p:ph sz="half" idx="1"/>
          </p:nvPr>
        </p:nvSpPr>
        <p:spPr>
          <a:xfrm>
            <a:off x="248194" y="1624013"/>
            <a:ext cx="5617029" cy="3274558"/>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solidFill>
                  <a:srgbClr val="262626"/>
                </a:solidFill>
                <a:ea typeface="Book Antiqua"/>
                <a:cs typeface="Book Antiqua"/>
                <a:sym typeface="Book Antiqua"/>
              </a:rPr>
              <a:t>Most are multicellular</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Are all </a:t>
            </a:r>
            <a:r>
              <a:rPr lang="en-US" sz="2400" dirty="0">
                <a:solidFill>
                  <a:srgbClr val="262626"/>
                </a:solidFill>
                <a:ea typeface="Book Antiqua"/>
                <a:cs typeface="Book Antiqua"/>
                <a:sym typeface="Book Antiqua"/>
              </a:rPr>
              <a:t>heterotrophic</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Reproduce sexually and asexually</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Most are terrestrial</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Examples: </a:t>
            </a:r>
            <a:r>
              <a:rPr lang="en-US" sz="2400" dirty="0" smtClean="0">
                <a:solidFill>
                  <a:srgbClr val="262626"/>
                </a:solidFill>
                <a:ea typeface="Book Antiqua"/>
                <a:cs typeface="Book Antiqua"/>
                <a:sym typeface="Book Antiqua"/>
              </a:rPr>
              <a:t>mushrooms, bread </a:t>
            </a:r>
            <a:r>
              <a:rPr lang="en-US" sz="2400" dirty="0" err="1" smtClean="0">
                <a:solidFill>
                  <a:srgbClr val="262626"/>
                </a:solidFill>
                <a:ea typeface="Book Antiqua"/>
                <a:cs typeface="Book Antiqua"/>
                <a:sym typeface="Book Antiqua"/>
              </a:rPr>
              <a:t>mould</a:t>
            </a:r>
            <a:endParaRPr dirty="0"/>
          </a:p>
        </p:txBody>
      </p:sp>
      <p:pic>
        <p:nvPicPr>
          <p:cNvPr id="5" name="Picture 4"/>
          <p:cNvPicPr>
            <a:picLocks noChangeAspect="1"/>
          </p:cNvPicPr>
          <p:nvPr/>
        </p:nvPicPr>
        <p:blipFill>
          <a:blip r:embed="rId3"/>
          <a:stretch>
            <a:fillRect/>
          </a:stretch>
        </p:blipFill>
        <p:spPr>
          <a:xfrm>
            <a:off x="6953250" y="3914775"/>
            <a:ext cx="5238750" cy="2943225"/>
          </a:xfrm>
          <a:prstGeom prst="rect">
            <a:avLst/>
          </a:prstGeom>
        </p:spPr>
      </p:pic>
    </p:spTree>
    <p:extLst>
      <p:ext uri="{BB962C8B-B14F-4D97-AF65-F5344CB8AC3E}">
        <p14:creationId xmlns:p14="http://schemas.microsoft.com/office/powerpoint/2010/main" val="836221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5. Kingdom Plantae</a:t>
            </a:r>
            <a:endParaRPr dirty="0"/>
          </a:p>
        </p:txBody>
      </p:sp>
      <p:sp>
        <p:nvSpPr>
          <p:cNvPr id="202" name="Google Shape;202;p29"/>
          <p:cNvSpPr txBox="1">
            <a:spLocks noGrp="1"/>
          </p:cNvSpPr>
          <p:nvPr>
            <p:ph sz="half" idx="1"/>
          </p:nvPr>
        </p:nvSpPr>
        <p:spPr>
          <a:xfrm>
            <a:off x="209006" y="1737360"/>
            <a:ext cx="10077994" cy="4379277"/>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ea typeface="Book Antiqua"/>
                <a:cs typeface="Book Antiqua"/>
                <a:sym typeface="Book Antiqua"/>
              </a:rPr>
              <a:t>All multicellular</a:t>
            </a:r>
            <a:endParaRPr dirty="0"/>
          </a:p>
          <a:p>
            <a:pPr>
              <a:lnSpc>
                <a:spcPct val="100000"/>
              </a:lnSpc>
              <a:spcBef>
                <a:spcPts val="480"/>
              </a:spcBef>
              <a:buClr>
                <a:schemeClr val="accent1"/>
              </a:buClr>
              <a:buSzPts val="2400"/>
            </a:pPr>
            <a:r>
              <a:rPr lang="en-US" sz="2400" dirty="0">
                <a:ea typeface="Book Antiqua"/>
                <a:cs typeface="Book Antiqua"/>
                <a:sym typeface="Book Antiqua"/>
              </a:rPr>
              <a:t>All autotrophic</a:t>
            </a:r>
            <a:endParaRPr dirty="0"/>
          </a:p>
          <a:p>
            <a:pPr>
              <a:lnSpc>
                <a:spcPct val="100000"/>
              </a:lnSpc>
              <a:spcBef>
                <a:spcPts val="480"/>
              </a:spcBef>
              <a:buClr>
                <a:schemeClr val="accent1"/>
              </a:buClr>
              <a:buSzPts val="2400"/>
            </a:pPr>
            <a:r>
              <a:rPr lang="en-US" sz="2400" dirty="0">
                <a:ea typeface="Book Antiqua"/>
                <a:cs typeface="Book Antiqua"/>
                <a:sym typeface="Book Antiqua"/>
              </a:rPr>
              <a:t>Reproduce sexually and asexually</a:t>
            </a:r>
            <a:endParaRPr dirty="0"/>
          </a:p>
          <a:p>
            <a:pPr>
              <a:lnSpc>
                <a:spcPct val="100000"/>
              </a:lnSpc>
              <a:spcBef>
                <a:spcPts val="480"/>
              </a:spcBef>
              <a:buClr>
                <a:schemeClr val="accent1"/>
              </a:buClr>
              <a:buSzPts val="2400"/>
            </a:pPr>
            <a:r>
              <a:rPr lang="en-US" sz="2400" dirty="0">
                <a:ea typeface="Book Antiqua"/>
                <a:cs typeface="Book Antiqua"/>
                <a:sym typeface="Book Antiqua"/>
              </a:rPr>
              <a:t>Most are terrestrial</a:t>
            </a:r>
            <a:endParaRPr dirty="0"/>
          </a:p>
          <a:p>
            <a:pPr>
              <a:lnSpc>
                <a:spcPct val="100000"/>
              </a:lnSpc>
              <a:spcBef>
                <a:spcPts val="480"/>
              </a:spcBef>
              <a:buClr>
                <a:schemeClr val="accent1"/>
              </a:buClr>
              <a:buSzPts val="2400"/>
            </a:pPr>
            <a:r>
              <a:rPr lang="en-US" sz="2400" dirty="0">
                <a:ea typeface="Book Antiqua"/>
                <a:cs typeface="Book Antiqua"/>
                <a:sym typeface="Book Antiqua"/>
              </a:rPr>
              <a:t>Example: Moss, </a:t>
            </a:r>
            <a:r>
              <a:rPr lang="en-US" sz="2400" dirty="0" smtClean="0">
                <a:ea typeface="Book Antiqua"/>
                <a:cs typeface="Book Antiqua"/>
                <a:sym typeface="Book Antiqua"/>
              </a:rPr>
              <a:t>coniferous trees, </a:t>
            </a:r>
            <a:r>
              <a:rPr lang="en-US" sz="2400" dirty="0">
                <a:ea typeface="Book Antiqua"/>
                <a:cs typeface="Book Antiqua"/>
                <a:sym typeface="Book Antiqua"/>
              </a:rPr>
              <a:t>flowering plants</a:t>
            </a:r>
            <a:endParaRPr dirty="0"/>
          </a:p>
        </p:txBody>
      </p:sp>
      <p:pic>
        <p:nvPicPr>
          <p:cNvPr id="3" name="Picture 2"/>
          <p:cNvPicPr>
            <a:picLocks noChangeAspect="1"/>
          </p:cNvPicPr>
          <p:nvPr/>
        </p:nvPicPr>
        <p:blipFill>
          <a:blip r:embed="rId3"/>
          <a:stretch>
            <a:fillRect/>
          </a:stretch>
        </p:blipFill>
        <p:spPr>
          <a:xfrm>
            <a:off x="7593875" y="3895430"/>
            <a:ext cx="4184073" cy="2787760"/>
          </a:xfrm>
          <a:prstGeom prst="rect">
            <a:avLst/>
          </a:prstGeom>
        </p:spPr>
      </p:pic>
    </p:spTree>
    <p:extLst>
      <p:ext uri="{BB962C8B-B14F-4D97-AF65-F5344CB8AC3E}">
        <p14:creationId xmlns:p14="http://schemas.microsoft.com/office/powerpoint/2010/main" val="1523240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6. Kingdom Animalia</a:t>
            </a:r>
            <a:endParaRPr dirty="0"/>
          </a:p>
        </p:txBody>
      </p:sp>
      <p:sp>
        <p:nvSpPr>
          <p:cNvPr id="209" name="Google Shape;209;p30"/>
          <p:cNvSpPr txBox="1">
            <a:spLocks noGrp="1"/>
          </p:cNvSpPr>
          <p:nvPr>
            <p:ph sz="half" idx="1"/>
          </p:nvPr>
        </p:nvSpPr>
        <p:spPr>
          <a:xfrm>
            <a:off x="326571" y="1815737"/>
            <a:ext cx="5177427" cy="4196397"/>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3200" dirty="0">
                <a:ea typeface="Book Antiqua"/>
                <a:cs typeface="Book Antiqua"/>
                <a:sym typeface="Book Antiqua"/>
              </a:rPr>
              <a:t>All multicellular</a:t>
            </a:r>
            <a:endParaRPr sz="3200" dirty="0"/>
          </a:p>
          <a:p>
            <a:pPr>
              <a:lnSpc>
                <a:spcPct val="100000"/>
              </a:lnSpc>
              <a:spcBef>
                <a:spcPts val="480"/>
              </a:spcBef>
              <a:buClr>
                <a:schemeClr val="accent1"/>
              </a:buClr>
              <a:buSzPts val="2400"/>
            </a:pPr>
            <a:r>
              <a:rPr lang="en-US" sz="3200" dirty="0">
                <a:ea typeface="Book Antiqua"/>
                <a:cs typeface="Book Antiqua"/>
                <a:sym typeface="Book Antiqua"/>
              </a:rPr>
              <a:t>Most reproduce sexually</a:t>
            </a:r>
            <a:endParaRPr sz="3200" dirty="0"/>
          </a:p>
          <a:p>
            <a:pPr>
              <a:lnSpc>
                <a:spcPct val="100000"/>
              </a:lnSpc>
              <a:spcBef>
                <a:spcPts val="480"/>
              </a:spcBef>
              <a:buClr>
                <a:schemeClr val="accent1"/>
              </a:buClr>
              <a:buSzPts val="2400"/>
            </a:pPr>
            <a:r>
              <a:rPr lang="en-US" sz="3200" dirty="0">
                <a:ea typeface="Book Antiqua"/>
                <a:cs typeface="Book Antiqua"/>
                <a:sym typeface="Book Antiqua"/>
              </a:rPr>
              <a:t>Both terrestrial and aquatic</a:t>
            </a:r>
            <a:endParaRPr sz="3200" dirty="0"/>
          </a:p>
          <a:p>
            <a:pPr>
              <a:lnSpc>
                <a:spcPct val="100000"/>
              </a:lnSpc>
              <a:spcBef>
                <a:spcPts val="480"/>
              </a:spcBef>
              <a:buClr>
                <a:schemeClr val="accent1"/>
              </a:buClr>
              <a:buSzPts val="2400"/>
            </a:pPr>
            <a:r>
              <a:rPr lang="en-US" sz="3200" dirty="0">
                <a:ea typeface="Book Antiqua"/>
                <a:cs typeface="Book Antiqua"/>
                <a:sym typeface="Book Antiqua"/>
              </a:rPr>
              <a:t>Examples: </a:t>
            </a:r>
            <a:r>
              <a:rPr lang="en-US" sz="3200" dirty="0" smtClean="0"/>
              <a:t>sea sp</a:t>
            </a:r>
            <a:r>
              <a:rPr lang="en-US" sz="3200" dirty="0">
                <a:ea typeface="Book Antiqua"/>
                <a:cs typeface="Book Antiqua"/>
                <a:sym typeface="Book Antiqua"/>
              </a:rPr>
              <a:t>onges</a:t>
            </a:r>
            <a:r>
              <a:rPr lang="en-US" sz="3200" dirty="0">
                <a:ea typeface="Book Antiqua"/>
                <a:cs typeface="Book Antiqua"/>
                <a:sym typeface="Book Antiqua"/>
              </a:rPr>
              <a:t>, worms, wolves, humans</a:t>
            </a:r>
            <a:endParaRPr sz="3200" dirty="0"/>
          </a:p>
        </p:txBody>
      </p:sp>
      <p:pic>
        <p:nvPicPr>
          <p:cNvPr id="3" name="Picture 2"/>
          <p:cNvPicPr>
            <a:picLocks noChangeAspect="1"/>
          </p:cNvPicPr>
          <p:nvPr/>
        </p:nvPicPr>
        <p:blipFill>
          <a:blip r:embed="rId3"/>
          <a:stretch>
            <a:fillRect/>
          </a:stretch>
        </p:blipFill>
        <p:spPr>
          <a:xfrm>
            <a:off x="5886933" y="3460748"/>
            <a:ext cx="3143250" cy="1905000"/>
          </a:xfrm>
          <a:prstGeom prst="rect">
            <a:avLst/>
          </a:prstGeom>
        </p:spPr>
      </p:pic>
      <p:pic>
        <p:nvPicPr>
          <p:cNvPr id="4" name="Picture 3"/>
          <p:cNvPicPr>
            <a:picLocks noChangeAspect="1"/>
          </p:cNvPicPr>
          <p:nvPr/>
        </p:nvPicPr>
        <p:blipFill>
          <a:blip r:embed="rId4"/>
          <a:stretch>
            <a:fillRect/>
          </a:stretch>
        </p:blipFill>
        <p:spPr>
          <a:xfrm>
            <a:off x="6902643" y="1424780"/>
            <a:ext cx="3793067" cy="2133600"/>
          </a:xfrm>
          <a:prstGeom prst="rect">
            <a:avLst/>
          </a:prstGeom>
        </p:spPr>
      </p:pic>
      <p:pic>
        <p:nvPicPr>
          <p:cNvPr id="5" name="Picture 4"/>
          <p:cNvPicPr>
            <a:picLocks noChangeAspect="1"/>
          </p:cNvPicPr>
          <p:nvPr/>
        </p:nvPicPr>
        <p:blipFill>
          <a:blip r:embed="rId5"/>
          <a:stretch>
            <a:fillRect/>
          </a:stretch>
        </p:blipFill>
        <p:spPr>
          <a:xfrm>
            <a:off x="7160813" y="4846242"/>
            <a:ext cx="3576460" cy="2011759"/>
          </a:xfrm>
          <a:prstGeom prst="rect">
            <a:avLst/>
          </a:prstGeom>
        </p:spPr>
      </p:pic>
    </p:spTree>
    <p:extLst>
      <p:ext uri="{BB962C8B-B14F-4D97-AF65-F5344CB8AC3E}">
        <p14:creationId xmlns:p14="http://schemas.microsoft.com/office/powerpoint/2010/main" val="2018065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627017" y="569912"/>
            <a:ext cx="10672353"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Cell Structure and the Domains</a:t>
            </a:r>
            <a:endParaRPr sz="5400" dirty="0"/>
          </a:p>
        </p:txBody>
      </p:sp>
      <p:sp>
        <p:nvSpPr>
          <p:cNvPr id="223" name="Google Shape;223;p32"/>
          <p:cNvSpPr txBox="1">
            <a:spLocks noGrp="1"/>
          </p:cNvSpPr>
          <p:nvPr>
            <p:ph sz="half" idx="1"/>
          </p:nvPr>
        </p:nvSpPr>
        <p:spPr>
          <a:xfrm>
            <a:off x="156754" y="1981201"/>
            <a:ext cx="12035245" cy="4135436"/>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SzPts val="2000"/>
            </a:pPr>
            <a:r>
              <a:rPr lang="en-US" dirty="0"/>
              <a:t>Let’s backtrack a little bit…t</a:t>
            </a:r>
            <a:r>
              <a:rPr lang="en-US" dirty="0">
                <a:ea typeface="Book Antiqua"/>
                <a:cs typeface="Book Antiqua"/>
                <a:sym typeface="Book Antiqua"/>
              </a:rPr>
              <a:t>here </a:t>
            </a:r>
            <a:r>
              <a:rPr lang="en-US" dirty="0">
                <a:ea typeface="Book Antiqua"/>
                <a:cs typeface="Book Antiqua"/>
                <a:sym typeface="Book Antiqua"/>
              </a:rPr>
              <a:t>are two basic cell types on </a:t>
            </a:r>
            <a:r>
              <a:rPr lang="en-US" dirty="0">
                <a:ea typeface="Book Antiqua"/>
                <a:cs typeface="Book Antiqua"/>
                <a:sym typeface="Book Antiqua"/>
              </a:rPr>
              <a:t>earth</a:t>
            </a:r>
            <a:r>
              <a:rPr lang="en-US" dirty="0" smtClean="0"/>
              <a:t>… </a:t>
            </a:r>
            <a:r>
              <a:rPr lang="en-US" b="1" dirty="0">
                <a:ea typeface="Book Antiqua"/>
                <a:cs typeface="Book Antiqua"/>
                <a:sym typeface="Book Antiqua"/>
              </a:rPr>
              <a:t>Prokaryotes and Eukaryotes</a:t>
            </a:r>
          </a:p>
          <a:p>
            <a:pPr marL="0" indent="0">
              <a:lnSpc>
                <a:spcPct val="100000"/>
              </a:lnSpc>
              <a:spcBef>
                <a:spcPts val="0"/>
              </a:spcBef>
              <a:buSzPts val="2000"/>
              <a:buNone/>
            </a:pPr>
            <a:endParaRPr lang="en-US" dirty="0">
              <a:ea typeface="Book Antiqua"/>
              <a:cs typeface="Book Antiqua"/>
              <a:sym typeface="Book Antiqua"/>
            </a:endParaRPr>
          </a:p>
          <a:p>
            <a:pPr marL="0" indent="0">
              <a:lnSpc>
                <a:spcPct val="100000"/>
              </a:lnSpc>
              <a:spcBef>
                <a:spcPts val="0"/>
              </a:spcBef>
              <a:buSzPts val="2000"/>
              <a:buNone/>
            </a:pPr>
            <a:r>
              <a:rPr lang="en-US" sz="2400" i="1" dirty="0"/>
              <a:t>*How to pronounce: PRO CARRY OATS and YOU CARRY OATS*</a:t>
            </a:r>
          </a:p>
          <a:p>
            <a:pPr marL="0" indent="0">
              <a:lnSpc>
                <a:spcPct val="100000"/>
              </a:lnSpc>
              <a:spcBef>
                <a:spcPts val="0"/>
              </a:spcBef>
              <a:buSzPts val="2000"/>
              <a:buNone/>
            </a:pPr>
            <a:endParaRPr lang="en-US" dirty="0">
              <a:ea typeface="Book Antiqua"/>
              <a:cs typeface="Book Antiqua"/>
              <a:sym typeface="Book Antiqua"/>
            </a:endParaRPr>
          </a:p>
          <a:p>
            <a:pPr marL="342900" indent="-342900">
              <a:lnSpc>
                <a:spcPct val="100000"/>
              </a:lnSpc>
              <a:spcBef>
                <a:spcPts val="0"/>
              </a:spcBef>
              <a:buSzPts val="2000"/>
            </a:pPr>
            <a:r>
              <a:rPr lang="en-US" dirty="0"/>
              <a:t>Prokaryotes are organisms whose cells do not have a nucleus or most other organelles. Bacteria and Archaea are prokaryotes. They are the smallest living cells. </a:t>
            </a:r>
          </a:p>
          <a:p>
            <a:pPr marL="342900" indent="-342900">
              <a:lnSpc>
                <a:spcPct val="100000"/>
              </a:lnSpc>
              <a:spcBef>
                <a:spcPts val="0"/>
              </a:spcBef>
              <a:buSzPts val="2000"/>
            </a:pPr>
            <a:r>
              <a:rPr lang="en-US" dirty="0">
                <a:sym typeface="Book Antiqua"/>
              </a:rPr>
              <a:t>Eukaryotes are organisms whose cells have nuclei and other organelles like mitochondria. Protista, Fungi, Animals and Plants are all eukaryotes. </a:t>
            </a:r>
          </a:p>
        </p:txBody>
      </p:sp>
    </p:spTree>
    <p:extLst>
      <p:ext uri="{BB962C8B-B14F-4D97-AF65-F5344CB8AC3E}">
        <p14:creationId xmlns:p14="http://schemas.microsoft.com/office/powerpoint/2010/main" val="1530751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okaryote Vs Eukaryote Worksheets | Eukaryotic cell, Prokaryo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52400"/>
            <a:ext cx="8623297" cy="646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3"/>
          <p:cNvSpPr txBox="1">
            <a:spLocks noGrp="1"/>
          </p:cNvSpPr>
          <p:nvPr>
            <p:ph type="title"/>
          </p:nvPr>
        </p:nvSpPr>
        <p:spPr>
          <a:xfrm>
            <a:off x="300446" y="569912"/>
            <a:ext cx="11364685" cy="10542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Classification by Domains</a:t>
            </a:r>
            <a:endParaRPr sz="5400" dirty="0"/>
          </a:p>
        </p:txBody>
      </p:sp>
      <p:sp>
        <p:nvSpPr>
          <p:cNvPr id="229" name="Google Shape;229;p33"/>
          <p:cNvSpPr txBox="1">
            <a:spLocks noGrp="1"/>
          </p:cNvSpPr>
          <p:nvPr>
            <p:ph idx="1"/>
          </p:nvPr>
        </p:nvSpPr>
        <p:spPr>
          <a:xfrm>
            <a:off x="209005" y="1624112"/>
            <a:ext cx="11808823" cy="4032038"/>
          </a:xfrm>
          <a:prstGeom prst="rect">
            <a:avLst/>
          </a:prstGeom>
          <a:noFill/>
          <a:ln>
            <a:noFill/>
          </a:ln>
        </p:spPr>
        <p:txBody>
          <a:bodyPr spcFirstLastPara="1" vert="horz" wrap="square" lIns="91425" tIns="45700" rIns="91425" bIns="45700" rtlCol="0" anchor="t" anchorCtr="0">
            <a:noAutofit/>
          </a:bodyPr>
          <a:lstStyle/>
          <a:p>
            <a:pPr marL="431800" indent="-457200">
              <a:lnSpc>
                <a:spcPct val="100000"/>
              </a:lnSpc>
              <a:spcBef>
                <a:spcPts val="0"/>
              </a:spcBef>
              <a:buClr>
                <a:schemeClr val="accent1"/>
              </a:buClr>
              <a:buSzPts val="2400"/>
            </a:pPr>
            <a:r>
              <a:rPr lang="en-US" b="0" i="0" u="none" strike="noStrike" cap="none" dirty="0">
                <a:solidFill>
                  <a:srgbClr val="262626"/>
                </a:solidFill>
                <a:ea typeface="Book Antiqua"/>
                <a:cs typeface="Book Antiqua"/>
                <a:sym typeface="Book Antiqua"/>
              </a:rPr>
              <a:t>As a result, taxonomist’s have created a new level of classification </a:t>
            </a:r>
            <a:r>
              <a:rPr lang="en-US" b="1" i="0" u="none" strike="noStrike" cap="none" dirty="0">
                <a:solidFill>
                  <a:srgbClr val="FF0000"/>
                </a:solidFill>
                <a:ea typeface="Book Antiqua"/>
                <a:cs typeface="Book Antiqua"/>
                <a:sym typeface="Book Antiqua"/>
              </a:rPr>
              <a:t>above</a:t>
            </a:r>
            <a:r>
              <a:rPr lang="en-US" b="0" i="0" u="none" strike="noStrike" cap="none" dirty="0">
                <a:solidFill>
                  <a:srgbClr val="262626"/>
                </a:solidFill>
                <a:ea typeface="Book Antiqua"/>
                <a:cs typeface="Book Antiqua"/>
                <a:sym typeface="Book Antiqua"/>
              </a:rPr>
              <a:t> kingdoms </a:t>
            </a:r>
            <a:endParaRPr dirty="0"/>
          </a:p>
          <a:p>
            <a:pPr marL="431800" indent="-457200">
              <a:lnSpc>
                <a:spcPct val="100000"/>
              </a:lnSpc>
              <a:spcBef>
                <a:spcPts val="400"/>
              </a:spcBef>
              <a:buClr>
                <a:schemeClr val="accent1"/>
              </a:buClr>
              <a:buSzPts val="2400"/>
            </a:pPr>
            <a:r>
              <a:rPr lang="en-US" b="0" i="0" u="none" strike="noStrike" cap="none" dirty="0">
                <a:solidFill>
                  <a:srgbClr val="262626"/>
                </a:solidFill>
                <a:ea typeface="Book Antiqua"/>
                <a:cs typeface="Book Antiqua"/>
                <a:sym typeface="Book Antiqua"/>
              </a:rPr>
              <a:t>This new level of classification is called Domains</a:t>
            </a:r>
            <a:endParaRPr dirty="0"/>
          </a:p>
          <a:p>
            <a:pPr marL="431800" indent="-457200">
              <a:lnSpc>
                <a:spcPct val="100000"/>
              </a:lnSpc>
              <a:spcBef>
                <a:spcPts val="400"/>
              </a:spcBef>
              <a:buClr>
                <a:schemeClr val="accent1"/>
              </a:buClr>
              <a:buSzPts val="2400"/>
            </a:pPr>
            <a:r>
              <a:rPr lang="en-US" b="0" i="0" u="none" strike="noStrike" cap="none" dirty="0">
                <a:solidFill>
                  <a:srgbClr val="262626"/>
                </a:solidFill>
                <a:ea typeface="Book Antiqua"/>
                <a:cs typeface="Book Antiqua"/>
                <a:sym typeface="Book Antiqua"/>
              </a:rPr>
              <a:t>Domains are based on the type of cells of living </a:t>
            </a:r>
            <a:r>
              <a:rPr lang="en-US" b="0" i="0" u="none" strike="noStrike" cap="none" dirty="0" smtClean="0">
                <a:solidFill>
                  <a:srgbClr val="262626"/>
                </a:solidFill>
                <a:ea typeface="Book Antiqua"/>
                <a:cs typeface="Book Antiqua"/>
                <a:sym typeface="Book Antiqua"/>
              </a:rPr>
              <a:t>organisms.</a:t>
            </a:r>
          </a:p>
          <a:p>
            <a:pPr>
              <a:lnSpc>
                <a:spcPct val="100000"/>
              </a:lnSpc>
              <a:spcBef>
                <a:spcPts val="400"/>
              </a:spcBef>
              <a:buClr>
                <a:schemeClr val="accent1"/>
              </a:buClr>
              <a:buSzPts val="2400"/>
            </a:pPr>
            <a:endParaRPr lang="en-US" dirty="0" smtClean="0"/>
          </a:p>
          <a:p>
            <a:pPr marL="431800" indent="-457200">
              <a:lnSpc>
                <a:spcPct val="100000"/>
              </a:lnSpc>
              <a:spcBef>
                <a:spcPts val="400"/>
              </a:spcBef>
              <a:buClr>
                <a:schemeClr val="accent1"/>
              </a:buClr>
              <a:buSzPts val="2400"/>
            </a:pPr>
            <a:r>
              <a:rPr lang="en-US" dirty="0" smtClean="0"/>
              <a:t>SO, this means that </a:t>
            </a:r>
            <a:r>
              <a:rPr lang="en-US" b="1" dirty="0" smtClean="0"/>
              <a:t>all</a:t>
            </a:r>
            <a:r>
              <a:rPr lang="en-US" dirty="0" smtClean="0"/>
              <a:t> LIFE is organized into THREE DOMAINS… BACTERIA, ARCHAEA and EUKARYA. </a:t>
            </a:r>
          </a:p>
          <a:p>
            <a:pPr marL="431800" indent="-457200">
              <a:lnSpc>
                <a:spcPct val="100000"/>
              </a:lnSpc>
              <a:spcBef>
                <a:spcPts val="400"/>
              </a:spcBef>
              <a:buClr>
                <a:schemeClr val="accent1"/>
              </a:buClr>
              <a:buSzPts val="2400"/>
            </a:pPr>
            <a:endParaRPr lang="en-US" dirty="0"/>
          </a:p>
          <a:p>
            <a:pPr marL="431800" indent="-457200">
              <a:lnSpc>
                <a:spcPct val="100000"/>
              </a:lnSpc>
              <a:spcBef>
                <a:spcPts val="400"/>
              </a:spcBef>
              <a:buClr>
                <a:schemeClr val="accent1"/>
              </a:buClr>
              <a:buSzPts val="2400"/>
            </a:pPr>
            <a:r>
              <a:rPr lang="en-US" dirty="0" smtClean="0"/>
              <a:t>The three domains are then separated into SIX KINGDOMS… EUBACTERIA, ARCHAEBACTERIA, PROTISTA, FUNGI, PLANTAE, ANIMALIA.</a:t>
            </a:r>
            <a:endParaRPr dirty="0"/>
          </a:p>
        </p:txBody>
      </p:sp>
    </p:spTree>
    <p:extLst>
      <p:ext uri="{BB962C8B-B14F-4D97-AF65-F5344CB8AC3E}">
        <p14:creationId xmlns:p14="http://schemas.microsoft.com/office/powerpoint/2010/main" val="192503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Characteristics of Life</a:t>
            </a:r>
            <a:endParaRPr lang="en-CA" dirty="0"/>
          </a:p>
        </p:txBody>
      </p:sp>
      <p:sp>
        <p:nvSpPr>
          <p:cNvPr id="2" name="Text Placeholder 1"/>
          <p:cNvSpPr>
            <a:spLocks noGrp="1"/>
          </p:cNvSpPr>
          <p:nvPr>
            <p:ph idx="1"/>
          </p:nvPr>
        </p:nvSpPr>
        <p:spPr>
          <a:xfrm>
            <a:off x="535577" y="1690688"/>
            <a:ext cx="7367452" cy="4435612"/>
          </a:xfrm>
        </p:spPr>
        <p:txBody>
          <a:bodyPr/>
          <a:lstStyle/>
          <a:p>
            <a:r>
              <a:rPr lang="en-US" dirty="0" smtClean="0"/>
              <a:t>What defines life?</a:t>
            </a:r>
          </a:p>
          <a:p>
            <a:r>
              <a:rPr lang="en-US" dirty="0" smtClean="0"/>
              <a:t>How can you say with certainty that a Viceroy butterfly is alive but a rock is not?</a:t>
            </a:r>
          </a:p>
          <a:p>
            <a:r>
              <a:rPr lang="en-US" dirty="0" smtClean="0"/>
              <a:t>Biologists do not try and define what “life” is (we leave that to the philosophers). Instead, they attempt to describe features or characteristics that are shared by all living things. </a:t>
            </a:r>
            <a:endParaRPr lang="en-CA" dirty="0"/>
          </a:p>
        </p:txBody>
      </p:sp>
      <p:pic>
        <p:nvPicPr>
          <p:cNvPr id="4" name="Picture 3"/>
          <p:cNvPicPr>
            <a:picLocks noChangeAspect="1"/>
          </p:cNvPicPr>
          <p:nvPr/>
        </p:nvPicPr>
        <p:blipFill>
          <a:blip r:embed="rId2"/>
          <a:stretch>
            <a:fillRect/>
          </a:stretch>
        </p:blipFill>
        <p:spPr>
          <a:xfrm>
            <a:off x="8072656" y="601028"/>
            <a:ext cx="3583767" cy="2690812"/>
          </a:xfrm>
          <a:prstGeom prst="rect">
            <a:avLst/>
          </a:prstGeom>
        </p:spPr>
      </p:pic>
      <p:pic>
        <p:nvPicPr>
          <p:cNvPr id="5" name="Picture 4"/>
          <p:cNvPicPr>
            <a:picLocks noChangeAspect="1"/>
          </p:cNvPicPr>
          <p:nvPr/>
        </p:nvPicPr>
        <p:blipFill>
          <a:blip r:embed="rId3"/>
          <a:stretch>
            <a:fillRect/>
          </a:stretch>
        </p:blipFill>
        <p:spPr>
          <a:xfrm>
            <a:off x="7608298" y="3755572"/>
            <a:ext cx="4048125" cy="2743200"/>
          </a:xfrm>
          <a:prstGeom prst="rect">
            <a:avLst/>
          </a:prstGeom>
        </p:spPr>
      </p:pic>
    </p:spTree>
    <p:extLst>
      <p:ext uri="{BB962C8B-B14F-4D97-AF65-F5344CB8AC3E}">
        <p14:creationId xmlns:p14="http://schemas.microsoft.com/office/powerpoint/2010/main" val="348400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1045029" y="569912"/>
            <a:ext cx="10071461"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smtClean="0">
                <a:ea typeface="Book Antiqua"/>
                <a:cs typeface="Book Antiqua"/>
                <a:sym typeface="Book Antiqua"/>
              </a:rPr>
              <a:t>Classification by </a:t>
            </a:r>
            <a:r>
              <a:rPr lang="en-US" sz="5400" dirty="0">
                <a:ea typeface="Book Antiqua"/>
                <a:cs typeface="Book Antiqua"/>
                <a:sym typeface="Book Antiqua"/>
              </a:rPr>
              <a:t>Domains</a:t>
            </a:r>
            <a:endParaRPr sz="5400" dirty="0"/>
          </a:p>
        </p:txBody>
      </p:sp>
      <p:pic>
        <p:nvPicPr>
          <p:cNvPr id="237" name="Google Shape;237;p34"/>
          <p:cNvPicPr preferRelativeResize="0"/>
          <p:nvPr/>
        </p:nvPicPr>
        <p:blipFill rotWithShape="1">
          <a:blip r:embed="rId3">
            <a:alphaModFix/>
          </a:blip>
          <a:srcRect/>
          <a:stretch/>
        </p:blipFill>
        <p:spPr>
          <a:xfrm>
            <a:off x="2212976" y="2514600"/>
            <a:ext cx="8093075" cy="3429000"/>
          </a:xfrm>
          <a:prstGeom prst="rect">
            <a:avLst/>
          </a:prstGeom>
          <a:noFill/>
          <a:ln>
            <a:noFill/>
          </a:ln>
        </p:spPr>
      </p:pic>
    </p:spTree>
    <p:extLst>
      <p:ext uri="{BB962C8B-B14F-4D97-AF65-F5344CB8AC3E}">
        <p14:creationId xmlns:p14="http://schemas.microsoft.com/office/powerpoint/2010/main" val="221600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6557963" y="1677987"/>
            <a:ext cx="3422649" cy="1887537"/>
          </a:xfrm>
          <a:prstGeom prst="rect">
            <a:avLst/>
          </a:prstGeom>
          <a:noFill/>
          <a:ln>
            <a:noFill/>
          </a:ln>
        </p:spPr>
        <p:txBody>
          <a:bodyPr spcFirstLastPara="1" vert="horz" wrap="square" lIns="91425" tIns="45700" rIns="91425" bIns="45700" rtlCol="0" anchor="b" anchorCtr="0">
            <a:noAutofit/>
          </a:bodyPr>
          <a:lstStyle/>
          <a:p>
            <a:pPr algn="ctr">
              <a:lnSpc>
                <a:spcPct val="100000"/>
              </a:lnSpc>
              <a:spcBef>
                <a:spcPts val="0"/>
              </a:spcBef>
              <a:buClr>
                <a:schemeClr val="dk2"/>
              </a:buClr>
            </a:pPr>
            <a:r>
              <a:rPr lang="en-US" sz="2800">
                <a:solidFill>
                  <a:schemeClr val="dk2"/>
                </a:solidFill>
                <a:latin typeface="Book Antiqua"/>
                <a:ea typeface="Book Antiqua"/>
                <a:cs typeface="Book Antiqua"/>
                <a:sym typeface="Book Antiqua"/>
              </a:rPr>
              <a:t>Modern Biological Classification</a:t>
            </a:r>
            <a:endParaRPr/>
          </a:p>
        </p:txBody>
      </p:sp>
      <p:pic>
        <p:nvPicPr>
          <p:cNvPr id="243" name="Google Shape;243;p35" descr="03 Classification of a Species.jpg"/>
          <p:cNvPicPr preferRelativeResize="0">
            <a:picLocks noGrp="1"/>
          </p:cNvPicPr>
          <p:nvPr>
            <p:ph idx="1"/>
          </p:nvPr>
        </p:nvPicPr>
        <p:blipFill rotWithShape="1">
          <a:blip r:embed="rId3">
            <a:alphaModFix/>
          </a:blip>
          <a:srcRect l="525" r="870"/>
          <a:stretch/>
        </p:blipFill>
        <p:spPr>
          <a:xfrm>
            <a:off x="1958976" y="919162"/>
            <a:ext cx="4427537" cy="4946650"/>
          </a:xfrm>
          <a:prstGeom prst="rect">
            <a:avLst/>
          </a:prstGeom>
          <a:noFill/>
          <a:ln w="38100" cap="sq" cmpd="sng">
            <a:solidFill>
              <a:srgbClr val="000000"/>
            </a:solidFill>
            <a:prstDash val="solid"/>
            <a:miter lim="8000"/>
            <a:headEnd type="none" w="sm" len="sm"/>
            <a:tailEnd type="none" w="sm" len="sm"/>
          </a:ln>
          <a:effectLst>
            <a:outerShdw blurRad="50799" dist="38100" dir="2700000" algn="tl" rotWithShape="0">
              <a:srgbClr val="000000">
                <a:alpha val="42352"/>
              </a:srgbClr>
            </a:outerShdw>
          </a:effectLst>
        </p:spPr>
      </p:pic>
      <p:sp>
        <p:nvSpPr>
          <p:cNvPr id="244" name="Google Shape;244;p35"/>
          <p:cNvSpPr txBox="1">
            <a:spLocks noGrp="1"/>
          </p:cNvSpPr>
          <p:nvPr>
            <p:ph type="body" sz="half" idx="2"/>
          </p:nvPr>
        </p:nvSpPr>
        <p:spPr>
          <a:xfrm>
            <a:off x="6567487" y="3565524"/>
            <a:ext cx="3413125" cy="2517775"/>
          </a:xfrm>
          <a:prstGeom prst="rect">
            <a:avLst/>
          </a:prstGeom>
          <a:noFill/>
          <a:ln>
            <a:noFill/>
          </a:ln>
        </p:spPr>
        <p:txBody>
          <a:bodyPr spcFirstLastPara="1" vert="horz" wrap="square" lIns="91425" tIns="45700" rIns="91425" bIns="45700" rtlCol="0" anchor="t" anchorCtr="0">
            <a:noAutofit/>
          </a:bodyPr>
          <a:lstStyle/>
          <a:p>
            <a:pPr marL="0" indent="0" algn="ctr">
              <a:lnSpc>
                <a:spcPct val="100000"/>
              </a:lnSpc>
              <a:spcBef>
                <a:spcPts val="0"/>
              </a:spcBef>
              <a:buClr>
                <a:schemeClr val="accent1"/>
              </a:buClr>
              <a:buNone/>
            </a:pPr>
            <a:r>
              <a:rPr lang="en-US" sz="1600" b="1">
                <a:solidFill>
                  <a:srgbClr val="262626"/>
                </a:solidFill>
                <a:latin typeface="Book Antiqua"/>
                <a:ea typeface="Book Antiqua"/>
                <a:cs typeface="Book Antiqua"/>
                <a:sym typeface="Book Antiqua"/>
              </a:rPr>
              <a:t>Hierarchical Classification</a:t>
            </a:r>
            <a:endParaRPr/>
          </a:p>
        </p:txBody>
      </p:sp>
    </p:spTree>
    <p:extLst>
      <p:ext uri="{BB962C8B-B14F-4D97-AF65-F5344CB8AC3E}">
        <p14:creationId xmlns:p14="http://schemas.microsoft.com/office/powerpoint/2010/main" val="422504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2162175" y="569912"/>
            <a:ext cx="7756500" cy="10542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Carolus Linnaeus</a:t>
            </a:r>
            <a:endParaRPr dirty="0"/>
          </a:p>
        </p:txBody>
      </p:sp>
      <p:sp>
        <p:nvSpPr>
          <p:cNvPr id="250" name="Google Shape;250;p36"/>
          <p:cNvSpPr txBox="1">
            <a:spLocks noGrp="1"/>
          </p:cNvSpPr>
          <p:nvPr>
            <p:ph sz="half" idx="1"/>
          </p:nvPr>
        </p:nvSpPr>
        <p:spPr>
          <a:xfrm>
            <a:off x="300446" y="1624113"/>
            <a:ext cx="6328954" cy="4679763"/>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400"/>
              </a:spcBef>
              <a:buSzPts val="2000"/>
            </a:pPr>
            <a:r>
              <a:rPr lang="en-US" sz="2400" dirty="0"/>
              <a:t>Carolus Linnaeus was a Swedish botanist who used simple physical characteristics to identify different species and organize them into groups. He d</a:t>
            </a:r>
            <a:r>
              <a:rPr lang="en-US" sz="2400" dirty="0">
                <a:solidFill>
                  <a:srgbClr val="262626"/>
                </a:solidFill>
                <a:ea typeface="Book Antiqua"/>
                <a:cs typeface="Book Antiqua"/>
                <a:sym typeface="Book Antiqua"/>
              </a:rPr>
              <a:t>eveloped </a:t>
            </a:r>
            <a:r>
              <a:rPr lang="en-US" sz="2400" dirty="0">
                <a:solidFill>
                  <a:srgbClr val="262626"/>
                </a:solidFill>
                <a:ea typeface="Book Antiqua"/>
                <a:cs typeface="Book Antiqua"/>
                <a:sym typeface="Book Antiqua"/>
              </a:rPr>
              <a:t>a system based on an </a:t>
            </a:r>
            <a:r>
              <a:rPr lang="en-US" sz="2400" dirty="0"/>
              <a:t>organism's</a:t>
            </a:r>
            <a:r>
              <a:rPr lang="en-US" sz="2400" dirty="0">
                <a:solidFill>
                  <a:srgbClr val="262626"/>
                </a:solidFill>
                <a:ea typeface="Book Antiqua"/>
                <a:cs typeface="Book Antiqua"/>
                <a:sym typeface="Book Antiqua"/>
              </a:rPr>
              <a:t>’ physical and structural </a:t>
            </a:r>
            <a:r>
              <a:rPr lang="en-US" sz="2400" dirty="0">
                <a:solidFill>
                  <a:srgbClr val="262626"/>
                </a:solidFill>
                <a:ea typeface="Book Antiqua"/>
                <a:cs typeface="Book Antiqua"/>
                <a:sym typeface="Book Antiqua"/>
              </a:rPr>
              <a:t>features.</a:t>
            </a:r>
            <a:endParaRPr sz="3200" dirty="0"/>
          </a:p>
          <a:p>
            <a:pPr>
              <a:lnSpc>
                <a:spcPct val="100000"/>
              </a:lnSpc>
              <a:spcBef>
                <a:spcPts val="400"/>
              </a:spcBef>
              <a:buClr>
                <a:schemeClr val="accent1"/>
              </a:buClr>
              <a:buSzPts val="2000"/>
            </a:pPr>
            <a:r>
              <a:rPr lang="en-US" sz="2400" dirty="0"/>
              <a:t>Using this s</a:t>
            </a:r>
            <a:r>
              <a:rPr lang="en-US" sz="2400" dirty="0">
                <a:solidFill>
                  <a:srgbClr val="262626"/>
                </a:solidFill>
                <a:ea typeface="Book Antiqua"/>
                <a:cs typeface="Book Antiqua"/>
                <a:sym typeface="Book Antiqua"/>
              </a:rPr>
              <a:t>ystem, he </a:t>
            </a:r>
            <a:r>
              <a:rPr lang="en-US" sz="2400" dirty="0">
                <a:solidFill>
                  <a:srgbClr val="262626"/>
                </a:solidFill>
                <a:ea typeface="Book Antiqua"/>
                <a:cs typeface="Book Antiqua"/>
                <a:sym typeface="Book Antiqua"/>
              </a:rPr>
              <a:t>recognized that the more features two living things have in common, the closer their </a:t>
            </a:r>
            <a:r>
              <a:rPr lang="en-US" sz="2400" dirty="0">
                <a:solidFill>
                  <a:srgbClr val="262626"/>
                </a:solidFill>
                <a:ea typeface="Book Antiqua"/>
                <a:cs typeface="Book Antiqua"/>
                <a:sym typeface="Book Antiqua"/>
              </a:rPr>
              <a:t>relationship.</a:t>
            </a:r>
          </a:p>
          <a:p>
            <a:pPr>
              <a:lnSpc>
                <a:spcPct val="100000"/>
              </a:lnSpc>
              <a:spcBef>
                <a:spcPts val="400"/>
              </a:spcBef>
              <a:buClr>
                <a:schemeClr val="accent1"/>
              </a:buClr>
              <a:buSzPts val="2000"/>
            </a:pPr>
            <a:r>
              <a:rPr lang="en-US" sz="2400" dirty="0"/>
              <a:t>Using this system, people could accurately identify an organism by comparing its appearance to a “checklist” of characteristics. </a:t>
            </a:r>
            <a:r>
              <a:rPr lang="en-US" sz="2400" dirty="0">
                <a:solidFill>
                  <a:srgbClr val="262626"/>
                </a:solidFill>
                <a:ea typeface="Book Antiqua"/>
                <a:cs typeface="Book Antiqua"/>
                <a:sym typeface="Book Antiqua"/>
              </a:rPr>
              <a:t> </a:t>
            </a:r>
            <a:endParaRPr sz="3200" dirty="0"/>
          </a:p>
        </p:txBody>
      </p:sp>
      <p:pic>
        <p:nvPicPr>
          <p:cNvPr id="251" name="Google Shape;251;p36" descr="Carolus_Linnaeus.jpg"/>
          <p:cNvPicPr preferRelativeResize="0">
            <a:picLocks noGrp="1"/>
          </p:cNvPicPr>
          <p:nvPr>
            <p:ph sz="half" idx="2"/>
          </p:nvPr>
        </p:nvPicPr>
        <p:blipFill rotWithShape="1">
          <a:blip r:embed="rId3">
            <a:alphaModFix/>
          </a:blip>
          <a:srcRect t="12636" b="12636"/>
          <a:stretch/>
        </p:blipFill>
        <p:spPr>
          <a:xfrm>
            <a:off x="7540943" y="2199487"/>
            <a:ext cx="3462337" cy="3529013"/>
          </a:xfrm>
          <a:prstGeom prst="rect">
            <a:avLst/>
          </a:prstGeom>
          <a:noFill/>
          <a:ln w="38100" cap="sq" cmpd="sng">
            <a:solidFill>
              <a:srgbClr val="000000"/>
            </a:solidFill>
            <a:prstDash val="solid"/>
            <a:miter lim="8000"/>
            <a:headEnd type="none" w="sm" len="sm"/>
            <a:tailEnd type="none" w="sm" len="sm"/>
          </a:ln>
          <a:effectLst>
            <a:outerShdw blurRad="50799" dist="38100" dir="2700000" algn="tl" rotWithShape="0">
              <a:srgbClr val="000000">
                <a:alpha val="42352"/>
              </a:srgbClr>
            </a:outerShdw>
          </a:effectLst>
        </p:spPr>
      </p:pic>
    </p:spTree>
    <p:extLst>
      <p:ext uri="{BB962C8B-B14F-4D97-AF65-F5344CB8AC3E}">
        <p14:creationId xmlns:p14="http://schemas.microsoft.com/office/powerpoint/2010/main" val="1467759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Hierarchical Classification</a:t>
            </a:r>
            <a:endParaRPr sz="5400" dirty="0"/>
          </a:p>
        </p:txBody>
      </p:sp>
      <p:sp>
        <p:nvSpPr>
          <p:cNvPr id="259" name="Google Shape;259;p37"/>
          <p:cNvSpPr txBox="1">
            <a:spLocks noGrp="1"/>
          </p:cNvSpPr>
          <p:nvPr>
            <p:ph sz="half" idx="1"/>
          </p:nvPr>
        </p:nvSpPr>
        <p:spPr>
          <a:xfrm>
            <a:off x="352697" y="2181498"/>
            <a:ext cx="5443265" cy="393514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dirty="0">
                <a:ea typeface="Book Antiqua"/>
                <a:cs typeface="Book Antiqua"/>
                <a:sym typeface="Book Antiqua"/>
              </a:rPr>
              <a:t>Linnaeus devised a way to distinguish the different degrees of similarity between different species</a:t>
            </a:r>
            <a:endParaRPr sz="3200" dirty="0"/>
          </a:p>
          <a:p>
            <a:pPr>
              <a:lnSpc>
                <a:spcPct val="100000"/>
              </a:lnSpc>
              <a:spcBef>
                <a:spcPts val="480"/>
              </a:spcBef>
              <a:buClr>
                <a:schemeClr val="accent1"/>
              </a:buClr>
              <a:buSzPts val="2400"/>
            </a:pPr>
            <a:r>
              <a:rPr lang="en-US" dirty="0">
                <a:ea typeface="Book Antiqua"/>
                <a:cs typeface="Book Antiqua"/>
                <a:sym typeface="Book Antiqua"/>
              </a:rPr>
              <a:t>He divided each kingdom into smaller subdivisions</a:t>
            </a:r>
            <a:endParaRPr sz="3200" dirty="0"/>
          </a:p>
          <a:p>
            <a:pPr>
              <a:lnSpc>
                <a:spcPct val="100000"/>
              </a:lnSpc>
              <a:spcBef>
                <a:spcPts val="480"/>
              </a:spcBef>
              <a:buClr>
                <a:schemeClr val="accent1"/>
              </a:buClr>
              <a:buSzPts val="2400"/>
            </a:pPr>
            <a:r>
              <a:rPr lang="en-US" dirty="0">
                <a:ea typeface="Book Antiqua"/>
                <a:cs typeface="Book Antiqua"/>
                <a:sym typeface="Book Antiqua"/>
              </a:rPr>
              <a:t>Each group is called a </a:t>
            </a:r>
            <a:r>
              <a:rPr lang="en-US" b="1" dirty="0">
                <a:ea typeface="Book Antiqua"/>
                <a:cs typeface="Book Antiqua"/>
                <a:sym typeface="Book Antiqua"/>
              </a:rPr>
              <a:t>taxon</a:t>
            </a:r>
            <a:endParaRPr sz="3200" dirty="0"/>
          </a:p>
        </p:txBody>
      </p:sp>
      <p:pic>
        <p:nvPicPr>
          <p:cNvPr id="260" name="Google Shape;260;p37" descr="classification.jpg"/>
          <p:cNvPicPr preferRelativeResize="0">
            <a:picLocks noGrp="1"/>
          </p:cNvPicPr>
          <p:nvPr>
            <p:ph sz="half" idx="2"/>
          </p:nvPr>
        </p:nvPicPr>
        <p:blipFill rotWithShape="1">
          <a:blip r:embed="rId3">
            <a:alphaModFix/>
          </a:blip>
          <a:stretch/>
        </p:blipFill>
        <p:spPr>
          <a:xfrm>
            <a:off x="7233531" y="1825625"/>
            <a:ext cx="3058937" cy="4351338"/>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ky="900000" algn="br" rotWithShape="0">
              <a:srgbClr val="000000">
                <a:alpha val="20000"/>
              </a:srgbClr>
            </a:outerShdw>
          </a:effectLst>
        </p:spPr>
      </p:pic>
    </p:spTree>
    <p:extLst>
      <p:ext uri="{BB962C8B-B14F-4D97-AF65-F5344CB8AC3E}">
        <p14:creationId xmlns:p14="http://schemas.microsoft.com/office/powerpoint/2010/main" val="2782176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Hierarchical Classification</a:t>
            </a:r>
            <a:endParaRPr sz="4800" dirty="0"/>
          </a:p>
        </p:txBody>
      </p:sp>
      <p:sp>
        <p:nvSpPr>
          <p:cNvPr id="266" name="Google Shape;266;p38"/>
          <p:cNvSpPr txBox="1">
            <a:spLocks noGrp="1"/>
          </p:cNvSpPr>
          <p:nvPr>
            <p:ph sz="half" idx="1"/>
          </p:nvPr>
        </p:nvSpPr>
        <p:spPr>
          <a:xfrm>
            <a:off x="535578" y="1825626"/>
            <a:ext cx="5327060" cy="42910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200"/>
            </a:pPr>
            <a:r>
              <a:rPr lang="en-US" sz="2400" dirty="0">
                <a:solidFill>
                  <a:srgbClr val="262626"/>
                </a:solidFill>
                <a:ea typeface="Book Antiqua"/>
                <a:cs typeface="Book Antiqua"/>
                <a:sym typeface="Book Antiqua"/>
              </a:rPr>
              <a:t>Kingdoms are the largest and most general taxa</a:t>
            </a:r>
            <a:endParaRPr sz="3200" dirty="0"/>
          </a:p>
          <a:p>
            <a:pPr>
              <a:lnSpc>
                <a:spcPct val="100000"/>
              </a:lnSpc>
              <a:spcBef>
                <a:spcPts val="440"/>
              </a:spcBef>
              <a:buClr>
                <a:schemeClr val="accent1"/>
              </a:buClr>
              <a:buSzPts val="2200"/>
            </a:pPr>
            <a:r>
              <a:rPr lang="en-US" sz="2400" dirty="0">
                <a:solidFill>
                  <a:srgbClr val="262626"/>
                </a:solidFill>
                <a:ea typeface="Book Antiqua"/>
                <a:cs typeface="Book Antiqua"/>
                <a:sym typeface="Book Antiqua"/>
              </a:rPr>
              <a:t>Species are the smallest taxa</a:t>
            </a:r>
            <a:endParaRPr sz="3200" dirty="0"/>
          </a:p>
          <a:p>
            <a:pPr>
              <a:lnSpc>
                <a:spcPct val="100000"/>
              </a:lnSpc>
              <a:spcBef>
                <a:spcPts val="440"/>
              </a:spcBef>
              <a:buClr>
                <a:schemeClr val="accent1"/>
              </a:buClr>
              <a:buSzPts val="2200"/>
            </a:pPr>
            <a:r>
              <a:rPr lang="en-US" sz="2400" dirty="0">
                <a:solidFill>
                  <a:srgbClr val="262626"/>
                </a:solidFill>
                <a:ea typeface="Book Antiqua"/>
                <a:cs typeface="Book Antiqua"/>
                <a:sym typeface="Book Antiqua"/>
              </a:rPr>
              <a:t>Between kingdoms and species, organisms are further classified into five other taxa</a:t>
            </a:r>
            <a:endParaRPr sz="3200" dirty="0"/>
          </a:p>
          <a:p>
            <a:pPr>
              <a:lnSpc>
                <a:spcPct val="100000"/>
              </a:lnSpc>
              <a:spcBef>
                <a:spcPts val="440"/>
              </a:spcBef>
              <a:buClr>
                <a:schemeClr val="accent1"/>
              </a:buClr>
              <a:buSzPts val="2200"/>
            </a:pPr>
            <a:r>
              <a:rPr lang="en-US" sz="2400" dirty="0">
                <a:solidFill>
                  <a:srgbClr val="262626"/>
                </a:solidFill>
                <a:ea typeface="Book Antiqua"/>
                <a:cs typeface="Book Antiqua"/>
                <a:sym typeface="Book Antiqua"/>
              </a:rPr>
              <a:t>This forms the </a:t>
            </a:r>
            <a:r>
              <a:rPr lang="en-US" sz="2400" dirty="0">
                <a:solidFill>
                  <a:srgbClr val="262626"/>
                </a:solidFill>
                <a:ea typeface="Book Antiqua"/>
                <a:cs typeface="Book Antiqua"/>
                <a:sym typeface="Book Antiqua"/>
              </a:rPr>
              <a:t>“hierarchy”.</a:t>
            </a:r>
            <a:endParaRPr sz="3200" dirty="0"/>
          </a:p>
        </p:txBody>
      </p:sp>
      <p:pic>
        <p:nvPicPr>
          <p:cNvPr id="267" name="Google Shape;267;p38" descr="classification.jpg"/>
          <p:cNvPicPr preferRelativeResize="0">
            <a:picLocks noGrp="1"/>
          </p:cNvPicPr>
          <p:nvPr>
            <p:ph sz="half" idx="2"/>
          </p:nvPr>
        </p:nvPicPr>
        <p:blipFill rotWithShape="1">
          <a:blip r:embed="rId3">
            <a:alphaModFix/>
          </a:blip>
          <a:stretch/>
        </p:blipFill>
        <p:spPr>
          <a:xfrm>
            <a:off x="7233531" y="1825625"/>
            <a:ext cx="3058937" cy="4351338"/>
          </a:xfrm>
          <a:prstGeom prst="rect">
            <a:avLst/>
          </a:prstGeom>
          <a:noFill/>
          <a:ln w="127000" cap="rnd" cmpd="sng">
            <a:solidFill>
              <a:srgbClr val="FFFFFF"/>
            </a:solidFill>
            <a:prstDash val="solid"/>
            <a:round/>
            <a:headEnd type="none" w="sm" len="sm"/>
            <a:tailEnd type="none" w="sm" len="sm"/>
          </a:ln>
          <a:effectLst>
            <a:outerShdw blurRad="76200" dist="95250" dir="10500000" sx="97000" sy="23000" kx="900000" ky="900000" algn="br" rotWithShape="0">
              <a:srgbClr val="000000">
                <a:alpha val="20000"/>
              </a:srgbClr>
            </a:outerShdw>
          </a:effectLst>
        </p:spPr>
      </p:pic>
    </p:spTree>
    <p:extLst>
      <p:ext uri="{BB962C8B-B14F-4D97-AF65-F5344CB8AC3E}">
        <p14:creationId xmlns:p14="http://schemas.microsoft.com/office/powerpoint/2010/main" val="192113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404950" y="212095"/>
            <a:ext cx="11508376"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7 Categories of Linnaeus’ Classification</a:t>
            </a:r>
            <a:endParaRPr sz="5400" dirty="0"/>
          </a:p>
        </p:txBody>
      </p:sp>
      <p:sp>
        <p:nvSpPr>
          <p:cNvPr id="273" name="Google Shape;273;p39"/>
          <p:cNvSpPr txBox="1">
            <a:spLocks noGrp="1"/>
          </p:cNvSpPr>
          <p:nvPr>
            <p:ph sz="half" idx="1"/>
          </p:nvPr>
        </p:nvSpPr>
        <p:spPr>
          <a:xfrm>
            <a:off x="2212976" y="1460897"/>
            <a:ext cx="4419600" cy="4675979"/>
          </a:xfrm>
          <a:prstGeom prst="rect">
            <a:avLst/>
          </a:prstGeom>
          <a:noFill/>
          <a:ln>
            <a:noFill/>
          </a:ln>
        </p:spPr>
        <p:txBody>
          <a:bodyPr spcFirstLastPara="1" vert="horz" wrap="square" lIns="91425" tIns="45700" rIns="91425" bIns="45700" rtlCol="0" anchor="t" anchorCtr="0">
            <a:noAutofit/>
          </a:bodyPr>
          <a:lstStyle/>
          <a:p>
            <a:pPr marL="0" indent="0" algn="ctr">
              <a:lnSpc>
                <a:spcPct val="100000"/>
              </a:lnSpc>
              <a:spcBef>
                <a:spcPts val="0"/>
              </a:spcBef>
              <a:buClr>
                <a:schemeClr val="accent1"/>
              </a:buClr>
              <a:buNone/>
            </a:pPr>
            <a:r>
              <a:rPr lang="en-US" b="0" i="0" u="none" strike="noStrike" cap="none" dirty="0" smtClean="0">
                <a:solidFill>
                  <a:srgbClr val="FF0000"/>
                </a:solidFill>
                <a:sym typeface="Book Antiqua"/>
              </a:rPr>
              <a:t>Try this acronym to remember all of the taxa (taxa is plural for taxon)</a:t>
            </a:r>
          </a:p>
          <a:p>
            <a:pPr marL="0" indent="0" algn="ctr">
              <a:lnSpc>
                <a:spcPct val="100000"/>
              </a:lnSpc>
              <a:spcBef>
                <a:spcPts val="0"/>
              </a:spcBef>
              <a:buClr>
                <a:schemeClr val="accent1"/>
              </a:buClr>
              <a:buNone/>
            </a:pPr>
            <a:endParaRPr lang="en-US" dirty="0">
              <a:solidFill>
                <a:srgbClr val="FF0000"/>
              </a:solidFill>
            </a:endParaRPr>
          </a:p>
          <a:p>
            <a:pPr marL="0" indent="0" algn="ctr">
              <a:lnSpc>
                <a:spcPct val="100000"/>
              </a:lnSpc>
              <a:spcBef>
                <a:spcPts val="0"/>
              </a:spcBef>
              <a:buClr>
                <a:schemeClr val="accent1"/>
              </a:buClr>
              <a:buNone/>
            </a:pPr>
            <a:r>
              <a:rPr lang="en-US" b="0" i="0" u="none" strike="noStrike" cap="none" dirty="0" smtClean="0">
                <a:solidFill>
                  <a:srgbClr val="FF0000"/>
                </a:solidFill>
                <a:sym typeface="Book Antiqua"/>
              </a:rPr>
              <a:t>K</a:t>
            </a:r>
            <a:r>
              <a:rPr lang="en-US" b="0" i="0" u="none" strike="noStrike" cap="none" dirty="0" smtClean="0">
                <a:solidFill>
                  <a:srgbClr val="262626"/>
                </a:solidFill>
                <a:sym typeface="Book Antiqua"/>
              </a:rPr>
              <a:t>ing</a:t>
            </a:r>
            <a:endParaRPr dirty="0"/>
          </a:p>
          <a:p>
            <a:pPr marL="0" indent="0" algn="ctr">
              <a:lnSpc>
                <a:spcPct val="100000"/>
              </a:lnSpc>
              <a:spcBef>
                <a:spcPts val="600"/>
              </a:spcBef>
              <a:buClr>
                <a:schemeClr val="accent1"/>
              </a:buClr>
              <a:buNone/>
            </a:pPr>
            <a:r>
              <a:rPr lang="en-US" b="0" i="0" u="none" strike="noStrike" cap="none" dirty="0">
                <a:solidFill>
                  <a:srgbClr val="FF0000"/>
                </a:solidFill>
                <a:sym typeface="Book Antiqua"/>
              </a:rPr>
              <a:t>P</a:t>
            </a:r>
            <a:r>
              <a:rPr lang="en-US" b="0" i="0" u="none" strike="noStrike" cap="none" dirty="0">
                <a:solidFill>
                  <a:srgbClr val="262626"/>
                </a:solidFill>
                <a:sym typeface="Book Antiqua"/>
              </a:rPr>
              <a:t>hillip</a:t>
            </a:r>
            <a:endParaRPr dirty="0"/>
          </a:p>
          <a:p>
            <a:pPr marL="0" indent="0" algn="ctr">
              <a:lnSpc>
                <a:spcPct val="100000"/>
              </a:lnSpc>
              <a:spcBef>
                <a:spcPts val="600"/>
              </a:spcBef>
              <a:buClr>
                <a:schemeClr val="accent1"/>
              </a:buClr>
              <a:buNone/>
            </a:pPr>
            <a:r>
              <a:rPr lang="en-US" b="0" i="0" u="none" strike="noStrike" cap="none" dirty="0">
                <a:solidFill>
                  <a:srgbClr val="FF0000"/>
                </a:solidFill>
                <a:sym typeface="Book Antiqua"/>
              </a:rPr>
              <a:t>C</a:t>
            </a:r>
            <a:r>
              <a:rPr lang="en-US" b="0" i="0" u="none" strike="noStrike" cap="none" dirty="0">
                <a:solidFill>
                  <a:srgbClr val="262626"/>
                </a:solidFill>
                <a:sym typeface="Book Antiqua"/>
              </a:rPr>
              <a:t>ame</a:t>
            </a:r>
            <a:endParaRPr dirty="0"/>
          </a:p>
          <a:p>
            <a:pPr marL="0" indent="0" algn="ctr">
              <a:lnSpc>
                <a:spcPct val="100000"/>
              </a:lnSpc>
              <a:spcBef>
                <a:spcPts val="600"/>
              </a:spcBef>
              <a:buClr>
                <a:schemeClr val="accent1"/>
              </a:buClr>
              <a:buNone/>
            </a:pPr>
            <a:r>
              <a:rPr lang="en-US" b="0" i="0" u="none" strike="noStrike" cap="none" dirty="0">
                <a:solidFill>
                  <a:srgbClr val="FF0000"/>
                </a:solidFill>
                <a:sym typeface="Book Antiqua"/>
              </a:rPr>
              <a:t>O</a:t>
            </a:r>
            <a:r>
              <a:rPr lang="en-US" b="0" i="0" u="none" strike="noStrike" cap="none" dirty="0">
                <a:solidFill>
                  <a:srgbClr val="262626"/>
                </a:solidFill>
                <a:sym typeface="Book Antiqua"/>
              </a:rPr>
              <a:t>ver</a:t>
            </a:r>
            <a:endParaRPr dirty="0"/>
          </a:p>
          <a:p>
            <a:pPr marL="0" indent="0" algn="ctr">
              <a:lnSpc>
                <a:spcPct val="100000"/>
              </a:lnSpc>
              <a:spcBef>
                <a:spcPts val="600"/>
              </a:spcBef>
              <a:buClr>
                <a:schemeClr val="accent1"/>
              </a:buClr>
              <a:buNone/>
            </a:pPr>
            <a:r>
              <a:rPr lang="en-US" b="0" i="0" u="none" strike="noStrike" cap="none" dirty="0">
                <a:solidFill>
                  <a:srgbClr val="FF0000"/>
                </a:solidFill>
                <a:sym typeface="Book Antiqua"/>
              </a:rPr>
              <a:t>F</a:t>
            </a:r>
            <a:r>
              <a:rPr lang="en-US" b="0" i="0" u="none" strike="noStrike" cap="none" dirty="0">
                <a:solidFill>
                  <a:srgbClr val="262626"/>
                </a:solidFill>
                <a:sym typeface="Book Antiqua"/>
              </a:rPr>
              <a:t>or</a:t>
            </a:r>
            <a:endParaRPr dirty="0"/>
          </a:p>
          <a:p>
            <a:pPr marL="0" indent="0" algn="ctr">
              <a:lnSpc>
                <a:spcPct val="100000"/>
              </a:lnSpc>
              <a:spcBef>
                <a:spcPts val="600"/>
              </a:spcBef>
              <a:buClr>
                <a:schemeClr val="accent1"/>
              </a:buClr>
              <a:buNone/>
            </a:pPr>
            <a:r>
              <a:rPr lang="en-US" b="0" i="0" u="none" strike="noStrike" cap="none" dirty="0" smtClean="0">
                <a:solidFill>
                  <a:srgbClr val="FF0000"/>
                </a:solidFill>
                <a:sym typeface="Book Antiqua"/>
              </a:rPr>
              <a:t>G</a:t>
            </a:r>
            <a:r>
              <a:rPr lang="en-US" dirty="0" smtClean="0"/>
              <a:t>ood</a:t>
            </a:r>
            <a:endParaRPr dirty="0"/>
          </a:p>
          <a:p>
            <a:pPr marL="0" indent="0" algn="ctr">
              <a:lnSpc>
                <a:spcPct val="100000"/>
              </a:lnSpc>
              <a:spcBef>
                <a:spcPts val="600"/>
              </a:spcBef>
              <a:buClr>
                <a:schemeClr val="accent1"/>
              </a:buClr>
              <a:buNone/>
            </a:pPr>
            <a:r>
              <a:rPr lang="en-US" b="0" i="0" u="none" strike="noStrike" cap="none" dirty="0">
                <a:solidFill>
                  <a:srgbClr val="FF0000"/>
                </a:solidFill>
                <a:sym typeface="Book Antiqua"/>
              </a:rPr>
              <a:t>S</a:t>
            </a:r>
            <a:r>
              <a:rPr lang="en-US" b="0" i="0" u="none" strike="noStrike" cap="none" dirty="0">
                <a:solidFill>
                  <a:srgbClr val="262626"/>
                </a:solidFill>
                <a:sym typeface="Book Antiqua"/>
              </a:rPr>
              <a:t>oup</a:t>
            </a:r>
            <a:endParaRPr dirty="0"/>
          </a:p>
        </p:txBody>
      </p:sp>
      <p:sp>
        <p:nvSpPr>
          <p:cNvPr id="274" name="Google Shape;274;p39"/>
          <p:cNvSpPr txBox="1"/>
          <p:nvPr/>
        </p:nvSpPr>
        <p:spPr>
          <a:xfrm>
            <a:off x="7246940" y="1707357"/>
            <a:ext cx="2722561" cy="461961"/>
          </a:xfrm>
          <a:prstGeom prst="rect">
            <a:avLst/>
          </a:prstGeom>
          <a:solidFill>
            <a:srgbClr val="F86B54"/>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Kingdom</a:t>
            </a:r>
            <a:endParaRPr dirty="0">
              <a:solidFill>
                <a:schemeClr val="bg2"/>
              </a:solidFill>
            </a:endParaRPr>
          </a:p>
        </p:txBody>
      </p:sp>
      <p:sp>
        <p:nvSpPr>
          <p:cNvPr id="275" name="Google Shape;275;p39"/>
          <p:cNvSpPr txBox="1"/>
          <p:nvPr/>
        </p:nvSpPr>
        <p:spPr>
          <a:xfrm>
            <a:off x="7246940" y="2480759"/>
            <a:ext cx="2722561" cy="461961"/>
          </a:xfrm>
          <a:prstGeom prst="rect">
            <a:avLst/>
          </a:prstGeom>
          <a:solidFill>
            <a:srgbClr val="FF9933"/>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Phylum </a:t>
            </a:r>
            <a:endParaRPr dirty="0">
              <a:solidFill>
                <a:schemeClr val="bg2"/>
              </a:solidFill>
            </a:endParaRPr>
          </a:p>
        </p:txBody>
      </p:sp>
      <p:sp>
        <p:nvSpPr>
          <p:cNvPr id="276" name="Google Shape;276;p39"/>
          <p:cNvSpPr txBox="1"/>
          <p:nvPr/>
        </p:nvSpPr>
        <p:spPr>
          <a:xfrm>
            <a:off x="7215981" y="3134698"/>
            <a:ext cx="2722561" cy="461961"/>
          </a:xfrm>
          <a:prstGeom prst="rect">
            <a:avLst/>
          </a:prstGeom>
          <a:solidFill>
            <a:srgbClr val="FFFF99"/>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Class</a:t>
            </a:r>
            <a:endParaRPr dirty="0">
              <a:solidFill>
                <a:schemeClr val="bg2"/>
              </a:solidFill>
            </a:endParaRPr>
          </a:p>
        </p:txBody>
      </p:sp>
      <p:sp>
        <p:nvSpPr>
          <p:cNvPr id="277" name="Google Shape;277;p39"/>
          <p:cNvSpPr txBox="1"/>
          <p:nvPr/>
        </p:nvSpPr>
        <p:spPr>
          <a:xfrm>
            <a:off x="7246938" y="3888402"/>
            <a:ext cx="2722561" cy="461961"/>
          </a:xfrm>
          <a:prstGeom prst="rect">
            <a:avLst/>
          </a:prstGeom>
          <a:solidFill>
            <a:srgbClr val="009900"/>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Order</a:t>
            </a:r>
            <a:endParaRPr dirty="0">
              <a:solidFill>
                <a:schemeClr val="bg2"/>
              </a:solidFill>
            </a:endParaRPr>
          </a:p>
        </p:txBody>
      </p:sp>
      <p:sp>
        <p:nvSpPr>
          <p:cNvPr id="278" name="Google Shape;278;p39"/>
          <p:cNvSpPr txBox="1"/>
          <p:nvPr/>
        </p:nvSpPr>
        <p:spPr>
          <a:xfrm>
            <a:off x="7246937" y="4627199"/>
            <a:ext cx="2722561" cy="461961"/>
          </a:xfrm>
          <a:prstGeom prst="rect">
            <a:avLst/>
          </a:prstGeom>
          <a:solidFill>
            <a:srgbClr val="66FF66"/>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Family</a:t>
            </a:r>
            <a:endParaRPr dirty="0">
              <a:solidFill>
                <a:schemeClr val="bg2"/>
              </a:solidFill>
            </a:endParaRPr>
          </a:p>
        </p:txBody>
      </p:sp>
      <p:sp>
        <p:nvSpPr>
          <p:cNvPr id="279" name="Google Shape;279;p39"/>
          <p:cNvSpPr txBox="1"/>
          <p:nvPr/>
        </p:nvSpPr>
        <p:spPr>
          <a:xfrm>
            <a:off x="7215981" y="5315743"/>
            <a:ext cx="2722561" cy="461961"/>
          </a:xfrm>
          <a:prstGeom prst="rect">
            <a:avLst/>
          </a:prstGeom>
          <a:solidFill>
            <a:srgbClr val="33CCFF"/>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Genus</a:t>
            </a:r>
            <a:endParaRPr dirty="0">
              <a:solidFill>
                <a:schemeClr val="bg2"/>
              </a:solidFill>
            </a:endParaRPr>
          </a:p>
        </p:txBody>
      </p:sp>
      <p:sp>
        <p:nvSpPr>
          <p:cNvPr id="280" name="Google Shape;280;p39"/>
          <p:cNvSpPr txBox="1"/>
          <p:nvPr/>
        </p:nvSpPr>
        <p:spPr>
          <a:xfrm>
            <a:off x="7215980" y="6025787"/>
            <a:ext cx="2722561" cy="461961"/>
          </a:xfrm>
          <a:prstGeom prst="rect">
            <a:avLst/>
          </a:prstGeom>
          <a:solidFill>
            <a:srgbClr val="CC00FF"/>
          </a:solidFill>
          <a:ln>
            <a:noFill/>
          </a:ln>
        </p:spPr>
        <p:txBody>
          <a:bodyPr spcFirstLastPara="1" wrap="square" lIns="91425" tIns="45700" rIns="91425" bIns="45700" anchor="t" anchorCtr="0">
            <a:noAutofit/>
          </a:bodyPr>
          <a:lstStyle/>
          <a:p>
            <a:pPr algn="ctr">
              <a:buClr>
                <a:schemeClr val="dk1"/>
              </a:buClr>
            </a:pPr>
            <a:r>
              <a:rPr lang="en-US" sz="2400" b="1" dirty="0">
                <a:solidFill>
                  <a:schemeClr val="bg2"/>
                </a:solidFill>
                <a:latin typeface="Times New Roman"/>
                <a:ea typeface="Times New Roman"/>
                <a:cs typeface="Times New Roman"/>
                <a:sym typeface="Times New Roman"/>
              </a:rPr>
              <a:t>Species</a:t>
            </a:r>
            <a:endParaRPr dirty="0">
              <a:solidFill>
                <a:schemeClr val="bg2"/>
              </a:solidFill>
            </a:endParaRPr>
          </a:p>
        </p:txBody>
      </p:sp>
      <p:cxnSp>
        <p:nvCxnSpPr>
          <p:cNvPr id="281" name="Google Shape;281;p39"/>
          <p:cNvCxnSpPr/>
          <p:nvPr/>
        </p:nvCxnSpPr>
        <p:spPr>
          <a:xfrm>
            <a:off x="8577261" y="2357437"/>
            <a:ext cx="0" cy="69849"/>
          </a:xfrm>
          <a:prstGeom prst="straightConnector1">
            <a:avLst/>
          </a:prstGeom>
          <a:noFill/>
          <a:ln w="9525" cap="flat" cmpd="sng">
            <a:solidFill>
              <a:schemeClr val="dk1"/>
            </a:solidFill>
            <a:prstDash val="solid"/>
            <a:miter lim="8000"/>
            <a:headEnd type="none" w="sm" len="sm"/>
            <a:tailEnd type="triangle" w="lg" len="lg"/>
          </a:ln>
        </p:spPr>
      </p:cxnSp>
      <p:cxnSp>
        <p:nvCxnSpPr>
          <p:cNvPr id="282" name="Google Shape;282;p39"/>
          <p:cNvCxnSpPr/>
          <p:nvPr/>
        </p:nvCxnSpPr>
        <p:spPr>
          <a:xfrm>
            <a:off x="8577261" y="3043237"/>
            <a:ext cx="0" cy="69849"/>
          </a:xfrm>
          <a:prstGeom prst="straightConnector1">
            <a:avLst/>
          </a:prstGeom>
          <a:noFill/>
          <a:ln w="9525" cap="flat" cmpd="sng">
            <a:solidFill>
              <a:schemeClr val="dk1"/>
            </a:solidFill>
            <a:prstDash val="solid"/>
            <a:miter lim="8000"/>
            <a:headEnd type="none" w="sm" len="sm"/>
            <a:tailEnd type="triangle" w="lg" len="lg"/>
          </a:ln>
        </p:spPr>
      </p:cxnSp>
      <p:cxnSp>
        <p:nvCxnSpPr>
          <p:cNvPr id="283" name="Google Shape;283;p39"/>
          <p:cNvCxnSpPr/>
          <p:nvPr/>
        </p:nvCxnSpPr>
        <p:spPr>
          <a:xfrm>
            <a:off x="8577261" y="3729038"/>
            <a:ext cx="0" cy="69849"/>
          </a:xfrm>
          <a:prstGeom prst="straightConnector1">
            <a:avLst/>
          </a:prstGeom>
          <a:noFill/>
          <a:ln w="9525" cap="flat" cmpd="sng">
            <a:solidFill>
              <a:schemeClr val="dk1"/>
            </a:solidFill>
            <a:prstDash val="solid"/>
            <a:miter lim="8000"/>
            <a:headEnd type="none" w="sm" len="sm"/>
            <a:tailEnd type="triangle" w="lg" len="lg"/>
          </a:ln>
        </p:spPr>
      </p:cxnSp>
      <p:cxnSp>
        <p:nvCxnSpPr>
          <p:cNvPr id="284" name="Google Shape;284;p39"/>
          <p:cNvCxnSpPr/>
          <p:nvPr/>
        </p:nvCxnSpPr>
        <p:spPr>
          <a:xfrm>
            <a:off x="8577261" y="4491038"/>
            <a:ext cx="0" cy="69849"/>
          </a:xfrm>
          <a:prstGeom prst="straightConnector1">
            <a:avLst/>
          </a:prstGeom>
          <a:noFill/>
          <a:ln w="9525" cap="flat" cmpd="sng">
            <a:solidFill>
              <a:schemeClr val="dk1"/>
            </a:solidFill>
            <a:prstDash val="solid"/>
            <a:miter lim="8000"/>
            <a:headEnd type="none" w="sm" len="sm"/>
            <a:tailEnd type="triangle" w="lg" len="lg"/>
          </a:ln>
        </p:spPr>
      </p:cxnSp>
      <p:cxnSp>
        <p:nvCxnSpPr>
          <p:cNvPr id="285" name="Google Shape;285;p39"/>
          <p:cNvCxnSpPr/>
          <p:nvPr/>
        </p:nvCxnSpPr>
        <p:spPr>
          <a:xfrm>
            <a:off x="8577261" y="5176838"/>
            <a:ext cx="0" cy="69849"/>
          </a:xfrm>
          <a:prstGeom prst="straightConnector1">
            <a:avLst/>
          </a:prstGeom>
          <a:noFill/>
          <a:ln w="9525" cap="flat" cmpd="sng">
            <a:solidFill>
              <a:schemeClr val="dk1"/>
            </a:solidFill>
            <a:prstDash val="solid"/>
            <a:miter lim="8000"/>
            <a:headEnd type="none" w="sm" len="sm"/>
            <a:tailEnd type="triangle" w="lg" len="lg"/>
          </a:ln>
        </p:spPr>
      </p:cxnSp>
      <p:cxnSp>
        <p:nvCxnSpPr>
          <p:cNvPr id="286" name="Google Shape;286;p39"/>
          <p:cNvCxnSpPr/>
          <p:nvPr/>
        </p:nvCxnSpPr>
        <p:spPr>
          <a:xfrm>
            <a:off x="8577261" y="5862638"/>
            <a:ext cx="0" cy="69849"/>
          </a:xfrm>
          <a:prstGeom prst="straightConnector1">
            <a:avLst/>
          </a:prstGeom>
          <a:noFill/>
          <a:ln w="9525" cap="flat" cmpd="sng">
            <a:solidFill>
              <a:schemeClr val="dk1"/>
            </a:solidFill>
            <a:prstDash val="solid"/>
            <a:miter lim="8000"/>
            <a:headEnd type="none" w="sm" len="sm"/>
            <a:tailEnd type="triangle" w="lg" len="lg"/>
          </a:ln>
        </p:spPr>
      </p:cxnSp>
    </p:spTree>
    <p:extLst>
      <p:ext uri="{BB962C8B-B14F-4D97-AF65-F5344CB8AC3E}">
        <p14:creationId xmlns:p14="http://schemas.microsoft.com/office/powerpoint/2010/main" val="121922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fade">
                                      <p:cBhvr>
                                        <p:cTn id="12" dur="500"/>
                                        <p:tgtEl>
                                          <p:spTgt spid="28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5"/>
                                        </p:tgtEl>
                                        <p:attrNameLst>
                                          <p:attrName>style.visibility</p:attrName>
                                        </p:attrNameLst>
                                      </p:cBhvr>
                                      <p:to>
                                        <p:strVal val="visible"/>
                                      </p:to>
                                    </p:set>
                                    <p:animEffect transition="in" filter="fade">
                                      <p:cBhvr>
                                        <p:cTn id="16" dur="500"/>
                                        <p:tgtEl>
                                          <p:spTgt spid="2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2"/>
                                        </p:tgtEl>
                                        <p:attrNameLst>
                                          <p:attrName>style.visibility</p:attrName>
                                        </p:attrNameLst>
                                      </p:cBhvr>
                                      <p:to>
                                        <p:strVal val="visible"/>
                                      </p:to>
                                    </p:set>
                                    <p:animEffect transition="in" filter="fade">
                                      <p:cBhvr>
                                        <p:cTn id="21" dur="500"/>
                                        <p:tgtEl>
                                          <p:spTgt spid="28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76"/>
                                        </p:tgtEl>
                                        <p:attrNameLst>
                                          <p:attrName>style.visibility</p:attrName>
                                        </p:attrNameLst>
                                      </p:cBhvr>
                                      <p:to>
                                        <p:strVal val="visible"/>
                                      </p:to>
                                    </p:set>
                                    <p:animEffect transition="in" filter="fade">
                                      <p:cBhvr>
                                        <p:cTn id="25" dur="500"/>
                                        <p:tgtEl>
                                          <p:spTgt spid="27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3"/>
                                        </p:tgtEl>
                                        <p:attrNameLst>
                                          <p:attrName>style.visibility</p:attrName>
                                        </p:attrNameLst>
                                      </p:cBhvr>
                                      <p:to>
                                        <p:strVal val="visible"/>
                                      </p:to>
                                    </p:set>
                                    <p:animEffect transition="in" filter="fade">
                                      <p:cBhvr>
                                        <p:cTn id="30" dur="500"/>
                                        <p:tgtEl>
                                          <p:spTgt spid="28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77"/>
                                        </p:tgtEl>
                                        <p:attrNameLst>
                                          <p:attrName>style.visibility</p:attrName>
                                        </p:attrNameLst>
                                      </p:cBhvr>
                                      <p:to>
                                        <p:strVal val="visible"/>
                                      </p:to>
                                    </p:set>
                                    <p:animEffect transition="in" filter="fade">
                                      <p:cBhvr>
                                        <p:cTn id="34" dur="500"/>
                                        <p:tgtEl>
                                          <p:spTgt spid="27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4"/>
                                        </p:tgtEl>
                                        <p:attrNameLst>
                                          <p:attrName>style.visibility</p:attrName>
                                        </p:attrNameLst>
                                      </p:cBhvr>
                                      <p:to>
                                        <p:strVal val="visible"/>
                                      </p:to>
                                    </p:set>
                                    <p:animEffect transition="in" filter="fade">
                                      <p:cBhvr>
                                        <p:cTn id="39" dur="500"/>
                                        <p:tgtEl>
                                          <p:spTgt spid="28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78"/>
                                        </p:tgtEl>
                                        <p:attrNameLst>
                                          <p:attrName>style.visibility</p:attrName>
                                        </p:attrNameLst>
                                      </p:cBhvr>
                                      <p:to>
                                        <p:strVal val="visible"/>
                                      </p:to>
                                    </p:set>
                                    <p:animEffect transition="in" filter="fade">
                                      <p:cBhvr>
                                        <p:cTn id="43" dur="500"/>
                                        <p:tgtEl>
                                          <p:spTgt spid="27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5"/>
                                        </p:tgtEl>
                                        <p:attrNameLst>
                                          <p:attrName>style.visibility</p:attrName>
                                        </p:attrNameLst>
                                      </p:cBhvr>
                                      <p:to>
                                        <p:strVal val="visible"/>
                                      </p:to>
                                    </p:set>
                                    <p:animEffect transition="in" filter="fade">
                                      <p:cBhvr>
                                        <p:cTn id="48" dur="500"/>
                                        <p:tgtEl>
                                          <p:spTgt spid="285"/>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79"/>
                                        </p:tgtEl>
                                        <p:attrNameLst>
                                          <p:attrName>style.visibility</p:attrName>
                                        </p:attrNameLst>
                                      </p:cBhvr>
                                      <p:to>
                                        <p:strVal val="visible"/>
                                      </p:to>
                                    </p:set>
                                    <p:animEffect transition="in" filter="fade">
                                      <p:cBhvr>
                                        <p:cTn id="52" dur="500"/>
                                        <p:tgtEl>
                                          <p:spTgt spid="27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6"/>
                                        </p:tgtEl>
                                        <p:attrNameLst>
                                          <p:attrName>style.visibility</p:attrName>
                                        </p:attrNameLst>
                                      </p:cBhvr>
                                      <p:to>
                                        <p:strVal val="visible"/>
                                      </p:to>
                                    </p:set>
                                    <p:animEffect transition="in" filter="fade">
                                      <p:cBhvr>
                                        <p:cTn id="57" dur="500"/>
                                        <p:tgtEl>
                                          <p:spTgt spid="286"/>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80"/>
                                        </p:tgtEl>
                                        <p:attrNameLst>
                                          <p:attrName>style.visibility</p:attrName>
                                        </p:attrNameLst>
                                      </p:cBhvr>
                                      <p:to>
                                        <p:strVal val="visible"/>
                                      </p:to>
                                    </p:set>
                                    <p:animEffect transition="in" filter="fade">
                                      <p:cBhvr>
                                        <p:cTn id="61"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40"/>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3200" dirty="0"/>
              <a:t>Don’t Forget About the Domains!</a:t>
            </a:r>
            <a:endParaRPr dirty="0"/>
          </a:p>
        </p:txBody>
      </p:sp>
      <p:pic>
        <p:nvPicPr>
          <p:cNvPr id="291" name="Google Shape;291;p40" descr="103778-004-A76ED6BA.gif"/>
          <p:cNvPicPr preferRelativeResize="0">
            <a:picLocks noGrp="1"/>
          </p:cNvPicPr>
          <p:nvPr>
            <p:ph idx="1"/>
          </p:nvPr>
        </p:nvPicPr>
        <p:blipFill rotWithShape="1">
          <a:blip r:embed="rId3">
            <a:alphaModFix/>
          </a:blip>
          <a:srcRect t="4577" b="3323"/>
          <a:stretch/>
        </p:blipFill>
        <p:spPr>
          <a:xfrm>
            <a:off x="2920207" y="1624012"/>
            <a:ext cx="6342060" cy="4927600"/>
          </a:xfrm>
          <a:prstGeom prst="rect">
            <a:avLst/>
          </a:prstGeom>
          <a:noFill/>
          <a:ln>
            <a:noFill/>
          </a:ln>
        </p:spPr>
      </p:pic>
    </p:spTree>
    <p:extLst>
      <p:ext uri="{BB962C8B-B14F-4D97-AF65-F5344CB8AC3E}">
        <p14:creationId xmlns:p14="http://schemas.microsoft.com/office/powerpoint/2010/main" val="1388820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1" descr="binomial-system.png"/>
          <p:cNvPicPr preferRelativeResize="0">
            <a:picLocks noGrp="1"/>
          </p:cNvPicPr>
          <p:nvPr>
            <p:ph type="body" idx="4294967295"/>
          </p:nvPr>
        </p:nvPicPr>
        <p:blipFill rotWithShape="1">
          <a:blip r:embed="rId3">
            <a:alphaModFix/>
          </a:blip>
          <a:srcRect t="105" b="298"/>
          <a:stretch/>
        </p:blipFill>
        <p:spPr>
          <a:xfrm>
            <a:off x="2265362" y="139246"/>
            <a:ext cx="7773987" cy="5157788"/>
          </a:xfrm>
          <a:prstGeom prst="rect">
            <a:avLst/>
          </a:prstGeom>
          <a:noFill/>
          <a:ln>
            <a:noFill/>
          </a:ln>
        </p:spPr>
      </p:pic>
      <p:sp>
        <p:nvSpPr>
          <p:cNvPr id="298" name="Google Shape;298;p41"/>
          <p:cNvSpPr txBox="1"/>
          <p:nvPr/>
        </p:nvSpPr>
        <p:spPr>
          <a:xfrm>
            <a:off x="222070" y="5695406"/>
            <a:ext cx="11874136" cy="826044"/>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Arial"/>
              <a:buChar char="•"/>
            </a:pPr>
            <a:r>
              <a:rPr lang="en-US" sz="2400" dirty="0">
                <a:solidFill>
                  <a:schemeClr val="dk1"/>
                </a:solidFill>
                <a:ea typeface="Book Antiqua"/>
                <a:cs typeface="Book Antiqua"/>
                <a:sym typeface="Book Antiqua"/>
              </a:rPr>
              <a:t>Note that similarity increases as we move down the ladder – variety of species decreases</a:t>
            </a:r>
            <a:endParaRPr sz="2400" dirty="0"/>
          </a:p>
          <a:p>
            <a:pPr marL="285750" indent="-285750">
              <a:buClr>
                <a:schemeClr val="dk1"/>
              </a:buClr>
              <a:buSzPts val="1800"/>
              <a:buFont typeface="Arial"/>
              <a:buChar char="•"/>
            </a:pPr>
            <a:r>
              <a:rPr lang="en-US" sz="2400" dirty="0">
                <a:solidFill>
                  <a:schemeClr val="dk1"/>
                </a:solidFill>
                <a:ea typeface="Book Antiqua"/>
                <a:cs typeface="Book Antiqua"/>
                <a:sym typeface="Book Antiqua"/>
              </a:rPr>
              <a:t>Last hierarchical groups (species) identifies only one kind of organism</a:t>
            </a:r>
            <a:endParaRPr sz="2400" dirty="0"/>
          </a:p>
        </p:txBody>
      </p:sp>
    </p:spTree>
    <p:extLst>
      <p:ext uri="{BB962C8B-B14F-4D97-AF65-F5344CB8AC3E}">
        <p14:creationId xmlns:p14="http://schemas.microsoft.com/office/powerpoint/2010/main" val="2140948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6942362" y="1716086"/>
            <a:ext cx="3422700" cy="1887600"/>
          </a:xfrm>
          <a:prstGeom prst="rect">
            <a:avLst/>
          </a:prstGeom>
          <a:noFill/>
          <a:ln>
            <a:noFill/>
          </a:ln>
        </p:spPr>
        <p:txBody>
          <a:bodyPr spcFirstLastPara="1" vert="horz" wrap="square" lIns="91425" tIns="45700" rIns="91425" bIns="45700" rtlCol="0" anchor="b" anchorCtr="0">
            <a:noAutofit/>
          </a:bodyPr>
          <a:lstStyle/>
          <a:p>
            <a:pPr algn="ctr">
              <a:lnSpc>
                <a:spcPct val="100000"/>
              </a:lnSpc>
              <a:spcBef>
                <a:spcPts val="0"/>
              </a:spcBef>
              <a:buClr>
                <a:schemeClr val="dk2"/>
              </a:buClr>
            </a:pPr>
            <a:r>
              <a:rPr lang="en-US" sz="2800">
                <a:solidFill>
                  <a:schemeClr val="dk2"/>
                </a:solidFill>
                <a:latin typeface="Book Antiqua"/>
                <a:ea typeface="Book Antiqua"/>
                <a:cs typeface="Book Antiqua"/>
                <a:sym typeface="Book Antiqua"/>
              </a:rPr>
              <a:t>How do we name organisms?</a:t>
            </a:r>
            <a:endParaRPr/>
          </a:p>
        </p:txBody>
      </p:sp>
      <p:sp>
        <p:nvSpPr>
          <p:cNvPr id="304" name="Google Shape;304;p42"/>
          <p:cNvSpPr txBox="1">
            <a:spLocks noGrp="1"/>
          </p:cNvSpPr>
          <p:nvPr>
            <p:ph idx="1"/>
          </p:nvPr>
        </p:nvSpPr>
        <p:spPr>
          <a:xfrm>
            <a:off x="6947150" y="3603675"/>
            <a:ext cx="3413100" cy="2517900"/>
          </a:xfrm>
          <a:prstGeom prst="rect">
            <a:avLst/>
          </a:prstGeom>
          <a:noFill/>
          <a:ln>
            <a:noFill/>
          </a:ln>
        </p:spPr>
        <p:txBody>
          <a:bodyPr spcFirstLastPara="1" vert="horz" wrap="square" lIns="91425" tIns="45700" rIns="91425" bIns="45700" rtlCol="0" anchor="t" anchorCtr="0">
            <a:noAutofit/>
          </a:bodyPr>
          <a:lstStyle/>
          <a:p>
            <a:pPr marL="0" indent="0" algn="ctr">
              <a:lnSpc>
                <a:spcPct val="100000"/>
              </a:lnSpc>
              <a:spcBef>
                <a:spcPts val="0"/>
              </a:spcBef>
              <a:buClr>
                <a:schemeClr val="accent1"/>
              </a:buClr>
              <a:buNone/>
            </a:pPr>
            <a:r>
              <a:rPr lang="en-US" sz="1600" b="1">
                <a:solidFill>
                  <a:srgbClr val="262626"/>
                </a:solidFill>
                <a:latin typeface="Book Antiqua"/>
                <a:ea typeface="Book Antiqua"/>
                <a:cs typeface="Book Antiqua"/>
                <a:sym typeface="Book Antiqua"/>
              </a:rPr>
              <a:t>Binomial Nomenclature</a:t>
            </a:r>
            <a:endParaRPr/>
          </a:p>
        </p:txBody>
      </p:sp>
      <p:pic>
        <p:nvPicPr>
          <p:cNvPr id="305" name="Google Shape;305;p42" descr="glider.jpg"/>
          <p:cNvPicPr preferRelativeResize="0">
            <a:picLocks noGrp="1"/>
          </p:cNvPicPr>
          <p:nvPr>
            <p:ph type="body" sz="half" idx="2"/>
          </p:nvPr>
        </p:nvPicPr>
        <p:blipFill rotWithShape="1">
          <a:blip r:embed="rId3">
            <a:alphaModFix/>
          </a:blip>
          <a:srcRect l="21295" r="1204"/>
          <a:stretch/>
        </p:blipFill>
        <p:spPr>
          <a:xfrm>
            <a:off x="1149531" y="1227313"/>
            <a:ext cx="4943475" cy="4894262"/>
          </a:xfrm>
          <a:prstGeom prst="rect">
            <a:avLst/>
          </a:prstGeom>
          <a:solidFill>
            <a:srgbClr val="ECECEC"/>
          </a:solidFill>
          <a:ln w="190500" cap="sq" cmpd="sng">
            <a:solidFill>
              <a:srgbClr val="FFFFFF"/>
            </a:solidFill>
            <a:prstDash val="solid"/>
            <a:miter lim="8000"/>
            <a:headEnd type="none" w="sm" len="sm"/>
            <a:tailEnd type="none" w="sm" len="sm"/>
          </a:ln>
          <a:effectLst>
            <a:outerShdw blurRad="65000" dist="50800" dir="12900000" kx="195000" ky="195000" algn="tl" rotWithShape="0">
              <a:srgbClr val="000000">
                <a:alpha val="29411"/>
              </a:srgbClr>
            </a:outerShdw>
          </a:effectLst>
        </p:spPr>
      </p:pic>
    </p:spTree>
    <p:extLst>
      <p:ext uri="{BB962C8B-B14F-4D97-AF65-F5344CB8AC3E}">
        <p14:creationId xmlns:p14="http://schemas.microsoft.com/office/powerpoint/2010/main" val="3627902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43"/>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Binomial Nomenclature</a:t>
            </a:r>
            <a:endParaRPr dirty="0"/>
          </a:p>
        </p:txBody>
      </p:sp>
      <p:sp>
        <p:nvSpPr>
          <p:cNvPr id="310" name="Google Shape;310;p43"/>
          <p:cNvSpPr txBox="1">
            <a:spLocks noGrp="1"/>
          </p:cNvSpPr>
          <p:nvPr>
            <p:ph idx="1"/>
          </p:nvPr>
        </p:nvSpPr>
        <p:spPr>
          <a:xfrm>
            <a:off x="209007" y="1528354"/>
            <a:ext cx="11534502" cy="4948646"/>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solidFill>
                  <a:srgbClr val="262626"/>
                </a:solidFill>
                <a:ea typeface="Book Antiqua"/>
                <a:cs typeface="Book Antiqua"/>
                <a:sym typeface="Book Antiqua"/>
              </a:rPr>
              <a:t>Created by </a:t>
            </a:r>
            <a:r>
              <a:rPr lang="en-US" sz="2400" dirty="0">
                <a:solidFill>
                  <a:srgbClr val="262626"/>
                </a:solidFill>
                <a:ea typeface="Book Antiqua"/>
                <a:cs typeface="Book Antiqua"/>
                <a:sym typeface="Book Antiqua"/>
              </a:rPr>
              <a:t>Carl Linnaeus</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Each organism is assigned a two part Latin name, which is its </a:t>
            </a:r>
            <a:r>
              <a:rPr lang="en-US" sz="2400" b="1" dirty="0">
                <a:solidFill>
                  <a:srgbClr val="262626"/>
                </a:solidFill>
                <a:ea typeface="Book Antiqua"/>
                <a:cs typeface="Book Antiqua"/>
                <a:sym typeface="Book Antiqua"/>
              </a:rPr>
              <a:t>scientific name</a:t>
            </a:r>
            <a:endParaRPr dirty="0"/>
          </a:p>
          <a:p>
            <a:pPr marL="776287" lvl="1" indent="-369887">
              <a:lnSpc>
                <a:spcPct val="100000"/>
              </a:lnSpc>
              <a:spcBef>
                <a:spcPts val="440"/>
              </a:spcBef>
              <a:buClr>
                <a:schemeClr val="accent1"/>
              </a:buClr>
              <a:buSzPts val="2200"/>
            </a:pPr>
            <a:r>
              <a:rPr lang="en-US" sz="2200" dirty="0">
                <a:solidFill>
                  <a:srgbClr val="262626"/>
                </a:solidFill>
                <a:ea typeface="Book Antiqua"/>
                <a:cs typeface="Book Antiqua"/>
                <a:sym typeface="Book Antiqua"/>
              </a:rPr>
              <a:t>Scientific name often very different from common name</a:t>
            </a:r>
            <a:endParaRPr dirty="0"/>
          </a:p>
          <a:p>
            <a:pPr marL="776287" lvl="1" indent="-369887">
              <a:lnSpc>
                <a:spcPct val="100000"/>
              </a:lnSpc>
              <a:spcBef>
                <a:spcPts val="480"/>
              </a:spcBef>
              <a:buClr>
                <a:schemeClr val="accent1"/>
              </a:buClr>
              <a:buSzPts val="2400"/>
            </a:pPr>
            <a:r>
              <a:rPr lang="en-US" dirty="0">
                <a:solidFill>
                  <a:srgbClr val="262626"/>
                </a:solidFill>
                <a:ea typeface="Book Antiqua"/>
                <a:cs typeface="Book Antiqua"/>
                <a:sym typeface="Book Antiqua"/>
              </a:rPr>
              <a:t>Ex: Homo </a:t>
            </a:r>
            <a:r>
              <a:rPr lang="en-US" dirty="0">
                <a:solidFill>
                  <a:srgbClr val="262626"/>
                </a:solidFill>
                <a:ea typeface="Book Antiqua"/>
                <a:cs typeface="Book Antiqua"/>
                <a:sym typeface="Book Antiqua"/>
              </a:rPr>
              <a:t>sapiens is the scientific name. Human is the common name. </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The first word in the </a:t>
            </a:r>
            <a:r>
              <a:rPr lang="en-US" sz="2400" dirty="0">
                <a:solidFill>
                  <a:srgbClr val="262626"/>
                </a:solidFill>
                <a:ea typeface="Book Antiqua"/>
                <a:cs typeface="Book Antiqua"/>
                <a:sym typeface="Book Antiqua"/>
              </a:rPr>
              <a:t>scientific name </a:t>
            </a:r>
            <a:r>
              <a:rPr lang="en-US" sz="2400" dirty="0">
                <a:solidFill>
                  <a:srgbClr val="262626"/>
                </a:solidFill>
                <a:ea typeface="Book Antiqua"/>
                <a:cs typeface="Book Antiqua"/>
                <a:sym typeface="Book Antiqua"/>
              </a:rPr>
              <a:t>is the </a:t>
            </a:r>
            <a:r>
              <a:rPr lang="en-US" sz="2400" dirty="0">
                <a:solidFill>
                  <a:srgbClr val="FF0000"/>
                </a:solidFill>
                <a:ea typeface="Book Antiqua"/>
                <a:cs typeface="Book Antiqua"/>
                <a:sym typeface="Book Antiqua"/>
              </a:rPr>
              <a:t>genus</a:t>
            </a:r>
            <a:r>
              <a:rPr lang="en-US" sz="2400" dirty="0">
                <a:solidFill>
                  <a:srgbClr val="262626"/>
                </a:solidFill>
                <a:ea typeface="Book Antiqua"/>
                <a:cs typeface="Book Antiqua"/>
                <a:sym typeface="Book Antiqua"/>
              </a:rPr>
              <a:t> in which the organism is classified</a:t>
            </a:r>
            <a:endParaRPr dirty="0"/>
          </a:p>
          <a:p>
            <a:pPr marL="776287" lvl="1" indent="-369887">
              <a:lnSpc>
                <a:spcPct val="100000"/>
              </a:lnSpc>
              <a:spcBef>
                <a:spcPts val="480"/>
              </a:spcBef>
              <a:buClr>
                <a:schemeClr val="accent1"/>
              </a:buClr>
              <a:buSzPts val="2400"/>
            </a:pPr>
            <a:r>
              <a:rPr lang="en-US" dirty="0">
                <a:solidFill>
                  <a:srgbClr val="262626"/>
                </a:solidFill>
                <a:ea typeface="Book Antiqua"/>
                <a:cs typeface="Book Antiqua"/>
                <a:sym typeface="Book Antiqua"/>
              </a:rPr>
              <a:t>First letter of this name must be </a:t>
            </a:r>
            <a:r>
              <a:rPr lang="en-US" dirty="0">
                <a:solidFill>
                  <a:srgbClr val="262626"/>
                </a:solidFill>
                <a:ea typeface="Book Antiqua"/>
                <a:cs typeface="Book Antiqua"/>
                <a:sym typeface="Book Antiqua"/>
              </a:rPr>
              <a:t>capitalized</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The second name is the </a:t>
            </a:r>
            <a:r>
              <a:rPr lang="en-US" sz="2400" dirty="0">
                <a:solidFill>
                  <a:srgbClr val="FF0000"/>
                </a:solidFill>
                <a:ea typeface="Book Antiqua"/>
                <a:cs typeface="Book Antiqua"/>
                <a:sym typeface="Book Antiqua"/>
              </a:rPr>
              <a:t>species</a:t>
            </a:r>
          </a:p>
          <a:p>
            <a:pPr>
              <a:lnSpc>
                <a:spcPct val="100000"/>
              </a:lnSpc>
              <a:spcBef>
                <a:spcPts val="480"/>
              </a:spcBef>
              <a:buClr>
                <a:schemeClr val="accent1"/>
              </a:buClr>
              <a:buSzPts val="2400"/>
            </a:pPr>
            <a:r>
              <a:rPr lang="en-US" dirty="0" smtClean="0">
                <a:solidFill>
                  <a:srgbClr val="FF0000"/>
                </a:solidFill>
              </a:rPr>
              <a:t>Latin is used because this language was once the common language around the world for science!</a:t>
            </a:r>
            <a:endParaRPr sz="1600" dirty="0">
              <a:solidFill>
                <a:srgbClr val="262626"/>
              </a:solidFill>
              <a:ea typeface="Book Antiqua"/>
              <a:cs typeface="Book Antiqua"/>
              <a:sym typeface="Book Antiqua"/>
            </a:endParaRPr>
          </a:p>
          <a:p>
            <a:pPr marL="365125" indent="-365125">
              <a:lnSpc>
                <a:spcPct val="115000"/>
              </a:lnSpc>
              <a:spcBef>
                <a:spcPts val="320"/>
              </a:spcBef>
              <a:buClr>
                <a:schemeClr val="accent1"/>
              </a:buClr>
              <a:buNone/>
            </a:pPr>
            <a:endParaRPr sz="1600" dirty="0">
              <a:solidFill>
                <a:srgbClr val="262626"/>
              </a:solidFill>
              <a:latin typeface="Book Antiqua"/>
              <a:ea typeface="Book Antiqua"/>
              <a:cs typeface="Book Antiqua"/>
              <a:sym typeface="Book Antiqua"/>
            </a:endParaRPr>
          </a:p>
        </p:txBody>
      </p:sp>
    </p:spTree>
    <p:extLst>
      <p:ext uri="{BB962C8B-B14F-4D97-AF65-F5344CB8AC3E}">
        <p14:creationId xmlns:p14="http://schemas.microsoft.com/office/powerpoint/2010/main" val="172443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Biologists Describe Living Things</a:t>
            </a:r>
            <a:endParaRPr lang="en-CA" dirty="0"/>
          </a:p>
        </p:txBody>
      </p:sp>
      <p:sp>
        <p:nvSpPr>
          <p:cNvPr id="2" name="Text Placeholder 1"/>
          <p:cNvSpPr>
            <a:spLocks noGrp="1"/>
          </p:cNvSpPr>
          <p:nvPr>
            <p:ph idx="1"/>
          </p:nvPr>
        </p:nvSpPr>
        <p:spPr>
          <a:xfrm>
            <a:off x="365759" y="1690688"/>
            <a:ext cx="11652069" cy="4862512"/>
          </a:xfrm>
        </p:spPr>
        <p:txBody>
          <a:bodyPr/>
          <a:lstStyle/>
          <a:p>
            <a:pPr marL="76200" indent="0">
              <a:buNone/>
            </a:pPr>
            <a:r>
              <a:rPr lang="en-US" dirty="0" smtClean="0"/>
              <a:t>1. Living things are organized systems made up of one or more cells. </a:t>
            </a:r>
          </a:p>
          <a:p>
            <a:pPr marL="76200" indent="0">
              <a:buNone/>
            </a:pPr>
            <a:r>
              <a:rPr lang="en-US" dirty="0" smtClean="0"/>
              <a:t>2. Living things metabolize (use) matter and energy.</a:t>
            </a:r>
          </a:p>
          <a:p>
            <a:pPr marL="76200" indent="0">
              <a:buNone/>
            </a:pPr>
            <a:r>
              <a:rPr lang="en-US" dirty="0" smtClean="0"/>
              <a:t>3.</a:t>
            </a:r>
            <a:r>
              <a:rPr lang="en-CA" dirty="0" smtClean="0"/>
              <a:t> Living things interact with their environment and are in homeostasis (balance).</a:t>
            </a:r>
            <a:endParaRPr lang="en-US" dirty="0" smtClean="0"/>
          </a:p>
          <a:p>
            <a:pPr marL="76200" indent="0">
              <a:buNone/>
            </a:pPr>
            <a:r>
              <a:rPr lang="en-US" dirty="0" smtClean="0"/>
              <a:t>4. Living things grow and develop.</a:t>
            </a:r>
          </a:p>
          <a:p>
            <a:pPr marL="76200" indent="0">
              <a:buNone/>
            </a:pPr>
            <a:r>
              <a:rPr lang="en-US" dirty="0" smtClean="0"/>
              <a:t>5. Living things reproduce.</a:t>
            </a:r>
          </a:p>
          <a:p>
            <a:pPr marL="76200" indent="0">
              <a:buNone/>
            </a:pPr>
            <a:r>
              <a:rPr lang="en-US" dirty="0" smtClean="0"/>
              <a:t>6. Living things adapt to their surroundings. </a:t>
            </a:r>
            <a:endParaRPr lang="en-CA" dirty="0" smtClean="0"/>
          </a:p>
        </p:txBody>
      </p:sp>
    </p:spTree>
    <p:extLst>
      <p:ext uri="{BB962C8B-B14F-4D97-AF65-F5344CB8AC3E}">
        <p14:creationId xmlns:p14="http://schemas.microsoft.com/office/powerpoint/2010/main" val="64786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4"/>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a:solidFill>
                  <a:schemeClr val="dk2"/>
                </a:solidFill>
                <a:latin typeface="Book Antiqua"/>
                <a:ea typeface="Book Antiqua"/>
                <a:cs typeface="Book Antiqua"/>
                <a:sym typeface="Book Antiqua"/>
              </a:rPr>
              <a:t>Binomial Nomenclature</a:t>
            </a:r>
            <a:endParaRPr/>
          </a:p>
        </p:txBody>
      </p:sp>
      <p:sp>
        <p:nvSpPr>
          <p:cNvPr id="317" name="Google Shape;317;p44"/>
          <p:cNvSpPr txBox="1">
            <a:spLocks noGrp="1"/>
          </p:cNvSpPr>
          <p:nvPr>
            <p:ph sz="half" idx="1"/>
          </p:nvPr>
        </p:nvSpPr>
        <p:spPr>
          <a:xfrm>
            <a:off x="1" y="1624012"/>
            <a:ext cx="5562600" cy="5084763"/>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1800"/>
            </a:pPr>
            <a:r>
              <a:rPr lang="en-US" sz="2400" dirty="0">
                <a:solidFill>
                  <a:srgbClr val="262626"/>
                </a:solidFill>
                <a:ea typeface="Book Antiqua"/>
                <a:cs typeface="Book Antiqua"/>
                <a:sym typeface="Book Antiqua"/>
              </a:rPr>
              <a:t>Because a genus may have many species, there may be many species with the same </a:t>
            </a:r>
            <a:r>
              <a:rPr lang="en-US" sz="2400" dirty="0">
                <a:solidFill>
                  <a:srgbClr val="262626"/>
                </a:solidFill>
                <a:ea typeface="Book Antiqua"/>
                <a:cs typeface="Book Antiqua"/>
                <a:sym typeface="Book Antiqua"/>
              </a:rPr>
              <a:t>scientific first </a:t>
            </a:r>
            <a:r>
              <a:rPr lang="en-US" sz="2400" dirty="0">
                <a:solidFill>
                  <a:srgbClr val="262626"/>
                </a:solidFill>
                <a:ea typeface="Book Antiqua"/>
                <a:cs typeface="Book Antiqua"/>
                <a:sym typeface="Book Antiqua"/>
              </a:rPr>
              <a:t>name</a:t>
            </a:r>
            <a:endParaRPr sz="2400" dirty="0"/>
          </a:p>
          <a:p>
            <a:pPr>
              <a:lnSpc>
                <a:spcPct val="100000"/>
              </a:lnSpc>
              <a:spcBef>
                <a:spcPts val="360"/>
              </a:spcBef>
              <a:buClr>
                <a:schemeClr val="accent1"/>
              </a:buClr>
              <a:buSzPts val="1800"/>
            </a:pPr>
            <a:r>
              <a:rPr lang="en-US" sz="2400" dirty="0">
                <a:solidFill>
                  <a:srgbClr val="262626"/>
                </a:solidFill>
                <a:ea typeface="Book Antiqua"/>
                <a:cs typeface="Book Antiqua"/>
                <a:sym typeface="Book Antiqua"/>
              </a:rPr>
              <a:t>For example:</a:t>
            </a:r>
            <a:endParaRPr sz="2400" dirty="0"/>
          </a:p>
          <a:p>
            <a:pPr marL="776287" lvl="1" indent="-369887">
              <a:lnSpc>
                <a:spcPct val="100000"/>
              </a:lnSpc>
              <a:spcBef>
                <a:spcPts val="360"/>
              </a:spcBef>
              <a:buClr>
                <a:schemeClr val="accent1"/>
              </a:buClr>
              <a:buSzPts val="1800"/>
            </a:pPr>
            <a:r>
              <a:rPr lang="en-US" i="1" dirty="0" err="1">
                <a:solidFill>
                  <a:srgbClr val="262626"/>
                </a:solidFill>
                <a:ea typeface="Book Antiqua"/>
                <a:cs typeface="Book Antiqua"/>
                <a:sym typeface="Book Antiqua"/>
              </a:rPr>
              <a:t>Canis</a:t>
            </a:r>
            <a:r>
              <a:rPr lang="en-US" i="1" dirty="0">
                <a:solidFill>
                  <a:srgbClr val="262626"/>
                </a:solidFill>
                <a:ea typeface="Book Antiqua"/>
                <a:cs typeface="Book Antiqua"/>
                <a:sym typeface="Book Antiqua"/>
              </a:rPr>
              <a:t> lupus (wolf)</a:t>
            </a:r>
            <a:endParaRPr dirty="0"/>
          </a:p>
          <a:p>
            <a:pPr marL="776287" lvl="1" indent="-369887">
              <a:lnSpc>
                <a:spcPct val="100000"/>
              </a:lnSpc>
              <a:spcBef>
                <a:spcPts val="360"/>
              </a:spcBef>
              <a:buClr>
                <a:schemeClr val="accent1"/>
              </a:buClr>
              <a:buSzPts val="1800"/>
            </a:pPr>
            <a:r>
              <a:rPr lang="en-US" i="1" dirty="0" err="1">
                <a:solidFill>
                  <a:srgbClr val="262626"/>
                </a:solidFill>
                <a:ea typeface="Book Antiqua"/>
                <a:cs typeface="Book Antiqua"/>
                <a:sym typeface="Book Antiqua"/>
              </a:rPr>
              <a:t>Canis</a:t>
            </a:r>
            <a:r>
              <a:rPr lang="en-US" i="1" dirty="0">
                <a:solidFill>
                  <a:srgbClr val="262626"/>
                </a:solidFill>
                <a:ea typeface="Book Antiqua"/>
                <a:cs typeface="Book Antiqua"/>
                <a:sym typeface="Book Antiqua"/>
              </a:rPr>
              <a:t> </a:t>
            </a:r>
            <a:r>
              <a:rPr lang="en-US" i="1" dirty="0" err="1">
                <a:solidFill>
                  <a:srgbClr val="262626"/>
                </a:solidFill>
                <a:ea typeface="Book Antiqua"/>
                <a:cs typeface="Book Antiqua"/>
                <a:sym typeface="Book Antiqua"/>
              </a:rPr>
              <a:t>latrans</a:t>
            </a:r>
            <a:r>
              <a:rPr lang="en-US" i="1" dirty="0">
                <a:solidFill>
                  <a:srgbClr val="262626"/>
                </a:solidFill>
                <a:ea typeface="Book Antiqua"/>
                <a:cs typeface="Book Antiqua"/>
                <a:sym typeface="Book Antiqua"/>
              </a:rPr>
              <a:t> (coyote)</a:t>
            </a:r>
            <a:endParaRPr dirty="0"/>
          </a:p>
          <a:p>
            <a:pPr marL="776287" lvl="1" indent="-369887">
              <a:lnSpc>
                <a:spcPct val="100000"/>
              </a:lnSpc>
              <a:spcBef>
                <a:spcPts val="360"/>
              </a:spcBef>
              <a:buClr>
                <a:schemeClr val="accent1"/>
              </a:buClr>
              <a:buSzPts val="1800"/>
            </a:pPr>
            <a:r>
              <a:rPr lang="en-US" i="1" dirty="0" err="1">
                <a:solidFill>
                  <a:srgbClr val="262626"/>
                </a:solidFill>
                <a:ea typeface="Book Antiqua"/>
                <a:cs typeface="Book Antiqua"/>
                <a:sym typeface="Book Antiqua"/>
              </a:rPr>
              <a:t>Canis</a:t>
            </a:r>
            <a:r>
              <a:rPr lang="en-US" i="1" dirty="0">
                <a:solidFill>
                  <a:srgbClr val="262626"/>
                </a:solidFill>
                <a:ea typeface="Book Antiqua"/>
                <a:cs typeface="Book Antiqua"/>
                <a:sym typeface="Book Antiqua"/>
              </a:rPr>
              <a:t> </a:t>
            </a:r>
            <a:r>
              <a:rPr lang="en-US" i="1" dirty="0" err="1">
                <a:solidFill>
                  <a:srgbClr val="262626"/>
                </a:solidFill>
                <a:ea typeface="Book Antiqua"/>
                <a:cs typeface="Book Antiqua"/>
                <a:sym typeface="Book Antiqua"/>
              </a:rPr>
              <a:t>familiaris</a:t>
            </a:r>
            <a:r>
              <a:rPr lang="en-US" i="1" dirty="0">
                <a:solidFill>
                  <a:srgbClr val="262626"/>
                </a:solidFill>
                <a:ea typeface="Book Antiqua"/>
                <a:cs typeface="Book Antiqua"/>
                <a:sym typeface="Book Antiqua"/>
              </a:rPr>
              <a:t> (dog)</a:t>
            </a:r>
            <a:endParaRPr dirty="0"/>
          </a:p>
          <a:p>
            <a:pPr>
              <a:lnSpc>
                <a:spcPct val="100000"/>
              </a:lnSpc>
              <a:spcBef>
                <a:spcPts val="360"/>
              </a:spcBef>
              <a:buClr>
                <a:schemeClr val="accent1"/>
              </a:buClr>
              <a:buSzPts val="1800"/>
            </a:pPr>
            <a:r>
              <a:rPr lang="en-US" sz="2400" dirty="0">
                <a:solidFill>
                  <a:srgbClr val="262626"/>
                </a:solidFill>
                <a:ea typeface="Book Antiqua"/>
                <a:cs typeface="Book Antiqua"/>
                <a:sym typeface="Book Antiqua"/>
              </a:rPr>
              <a:t>Because they all share the first name you know they are all apart of the same genus</a:t>
            </a:r>
            <a:endParaRPr sz="2400" dirty="0"/>
          </a:p>
          <a:p>
            <a:pPr>
              <a:lnSpc>
                <a:spcPct val="100000"/>
              </a:lnSpc>
              <a:spcBef>
                <a:spcPts val="360"/>
              </a:spcBef>
              <a:buClr>
                <a:schemeClr val="accent1"/>
              </a:buClr>
              <a:buSzPts val="1800"/>
            </a:pPr>
            <a:r>
              <a:rPr lang="en-US" sz="2400" dirty="0">
                <a:solidFill>
                  <a:srgbClr val="262626"/>
                </a:solidFill>
                <a:ea typeface="Book Antiqua"/>
                <a:cs typeface="Book Antiqua"/>
                <a:sym typeface="Book Antiqua"/>
              </a:rPr>
              <a:t>I.e. They are closely related</a:t>
            </a:r>
            <a:endParaRPr sz="2400" dirty="0"/>
          </a:p>
        </p:txBody>
      </p:sp>
      <p:pic>
        <p:nvPicPr>
          <p:cNvPr id="2" name="Picture 1"/>
          <p:cNvPicPr>
            <a:picLocks noChangeAspect="1"/>
          </p:cNvPicPr>
          <p:nvPr/>
        </p:nvPicPr>
        <p:blipFill>
          <a:blip r:embed="rId3"/>
          <a:stretch>
            <a:fillRect/>
          </a:stretch>
        </p:blipFill>
        <p:spPr>
          <a:xfrm>
            <a:off x="6983094" y="1476103"/>
            <a:ext cx="4146034" cy="2333625"/>
          </a:xfrm>
          <a:prstGeom prst="rect">
            <a:avLst/>
          </a:prstGeom>
        </p:spPr>
      </p:pic>
      <p:pic>
        <p:nvPicPr>
          <p:cNvPr id="4" name="Picture 3"/>
          <p:cNvPicPr>
            <a:picLocks noChangeAspect="1"/>
          </p:cNvPicPr>
          <p:nvPr/>
        </p:nvPicPr>
        <p:blipFill>
          <a:blip r:embed="rId4"/>
          <a:stretch>
            <a:fillRect/>
          </a:stretch>
        </p:blipFill>
        <p:spPr>
          <a:xfrm>
            <a:off x="5488578" y="3792265"/>
            <a:ext cx="3590108" cy="2143125"/>
          </a:xfrm>
          <a:prstGeom prst="rect">
            <a:avLst/>
          </a:prstGeom>
        </p:spPr>
      </p:pic>
      <p:pic>
        <p:nvPicPr>
          <p:cNvPr id="5" name="Picture 4"/>
          <p:cNvPicPr>
            <a:picLocks noChangeAspect="1"/>
          </p:cNvPicPr>
          <p:nvPr/>
        </p:nvPicPr>
        <p:blipFill>
          <a:blip r:embed="rId5"/>
          <a:stretch>
            <a:fillRect/>
          </a:stretch>
        </p:blipFill>
        <p:spPr>
          <a:xfrm>
            <a:off x="9224554" y="4046356"/>
            <a:ext cx="2862262" cy="1908175"/>
          </a:xfrm>
          <a:prstGeom prst="rect">
            <a:avLst/>
          </a:prstGeom>
        </p:spPr>
      </p:pic>
    </p:spTree>
    <p:extLst>
      <p:ext uri="{BB962C8B-B14F-4D97-AF65-F5344CB8AC3E}">
        <p14:creationId xmlns:p14="http://schemas.microsoft.com/office/powerpoint/2010/main" val="1684767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0" y="569912"/>
            <a:ext cx="12192000"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Classification and Naming - Humans</a:t>
            </a:r>
            <a:endParaRPr sz="5400" dirty="0"/>
          </a:p>
        </p:txBody>
      </p:sp>
      <p:sp>
        <p:nvSpPr>
          <p:cNvPr id="326" name="Google Shape;326;p45"/>
          <p:cNvSpPr txBox="1">
            <a:spLocks noGrp="1"/>
          </p:cNvSpPr>
          <p:nvPr>
            <p:ph sz="half" idx="1"/>
          </p:nvPr>
        </p:nvSpPr>
        <p:spPr>
          <a:xfrm>
            <a:off x="378823" y="1776550"/>
            <a:ext cx="11338560" cy="4340088"/>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smtClean="0">
                <a:solidFill>
                  <a:srgbClr val="262626"/>
                </a:solidFill>
                <a:ea typeface="Book Antiqua"/>
                <a:cs typeface="Book Antiqua"/>
                <a:sym typeface="Book Antiqua"/>
              </a:rPr>
              <a:t>Kingdom: </a:t>
            </a:r>
            <a:r>
              <a:rPr lang="en-US" sz="2400" dirty="0">
                <a:solidFill>
                  <a:srgbClr val="262626"/>
                </a:solidFill>
                <a:ea typeface="Book Antiqua"/>
                <a:cs typeface="Book Antiqua"/>
                <a:sym typeface="Book Antiqua"/>
              </a:rPr>
              <a:t>Animalia</a:t>
            </a:r>
            <a:endParaRPr dirty="0"/>
          </a:p>
          <a:p>
            <a:pPr>
              <a:lnSpc>
                <a:spcPct val="100000"/>
              </a:lnSpc>
              <a:spcBef>
                <a:spcPts val="480"/>
              </a:spcBef>
              <a:buClr>
                <a:schemeClr val="accent1"/>
              </a:buClr>
              <a:buSzPts val="2400"/>
            </a:pPr>
            <a:r>
              <a:rPr lang="en-US" sz="2400" dirty="0" smtClean="0">
                <a:solidFill>
                  <a:srgbClr val="262626"/>
                </a:solidFill>
                <a:ea typeface="Book Antiqua"/>
                <a:cs typeface="Book Antiqua"/>
                <a:sym typeface="Book Antiqua"/>
              </a:rPr>
              <a:t>Phylum: </a:t>
            </a:r>
            <a:r>
              <a:rPr lang="en-US" sz="2400" dirty="0">
                <a:solidFill>
                  <a:srgbClr val="262626"/>
                </a:solidFill>
                <a:ea typeface="Book Antiqua"/>
                <a:cs typeface="Book Antiqua"/>
                <a:sym typeface="Book Antiqua"/>
              </a:rPr>
              <a:t>Chordata</a:t>
            </a:r>
            <a:endParaRPr dirty="0"/>
          </a:p>
          <a:p>
            <a:pPr>
              <a:lnSpc>
                <a:spcPct val="100000"/>
              </a:lnSpc>
              <a:spcBef>
                <a:spcPts val="480"/>
              </a:spcBef>
              <a:buClr>
                <a:schemeClr val="accent1"/>
              </a:buClr>
              <a:buSzPts val="2400"/>
            </a:pPr>
            <a:r>
              <a:rPr lang="en-US" sz="2400" dirty="0" smtClean="0">
                <a:solidFill>
                  <a:srgbClr val="262626"/>
                </a:solidFill>
                <a:ea typeface="Book Antiqua"/>
                <a:cs typeface="Book Antiqua"/>
                <a:sym typeface="Book Antiqua"/>
              </a:rPr>
              <a:t>Class: </a:t>
            </a:r>
            <a:r>
              <a:rPr lang="en-US" sz="2400" dirty="0">
                <a:solidFill>
                  <a:srgbClr val="262626"/>
                </a:solidFill>
                <a:ea typeface="Book Antiqua"/>
                <a:cs typeface="Book Antiqua"/>
                <a:sym typeface="Book Antiqua"/>
              </a:rPr>
              <a:t>Mammalia </a:t>
            </a:r>
          </a:p>
          <a:p>
            <a:pPr>
              <a:lnSpc>
                <a:spcPct val="100000"/>
              </a:lnSpc>
              <a:spcBef>
                <a:spcPts val="480"/>
              </a:spcBef>
              <a:buClr>
                <a:schemeClr val="accent1"/>
              </a:buClr>
              <a:buSzPts val="2400"/>
            </a:pPr>
            <a:r>
              <a:rPr lang="en-US" sz="2400" dirty="0" smtClean="0">
                <a:solidFill>
                  <a:srgbClr val="262626"/>
                </a:solidFill>
                <a:ea typeface="Book Antiqua"/>
                <a:cs typeface="Book Antiqua"/>
                <a:sym typeface="Book Antiqua"/>
              </a:rPr>
              <a:t>Order: </a:t>
            </a:r>
            <a:r>
              <a:rPr lang="en-US" sz="2400" dirty="0">
                <a:solidFill>
                  <a:srgbClr val="262626"/>
                </a:solidFill>
                <a:ea typeface="Book Antiqua"/>
                <a:cs typeface="Book Antiqua"/>
                <a:sym typeface="Book Antiqua"/>
              </a:rPr>
              <a:t>Primates</a:t>
            </a:r>
            <a:endParaRPr dirty="0"/>
          </a:p>
          <a:p>
            <a:pPr>
              <a:lnSpc>
                <a:spcPct val="100000"/>
              </a:lnSpc>
              <a:spcBef>
                <a:spcPts val="480"/>
              </a:spcBef>
              <a:buClr>
                <a:schemeClr val="accent1"/>
              </a:buClr>
              <a:buSzPts val="2400"/>
            </a:pPr>
            <a:r>
              <a:rPr lang="en-US" sz="2400" dirty="0" smtClean="0">
                <a:solidFill>
                  <a:srgbClr val="262626"/>
                </a:solidFill>
                <a:ea typeface="Book Antiqua"/>
                <a:cs typeface="Book Antiqua"/>
                <a:sym typeface="Book Antiqua"/>
              </a:rPr>
              <a:t>Family: </a:t>
            </a:r>
            <a:r>
              <a:rPr lang="en-US" sz="2400" dirty="0" err="1">
                <a:solidFill>
                  <a:srgbClr val="262626"/>
                </a:solidFill>
                <a:ea typeface="Book Antiqua"/>
                <a:cs typeface="Book Antiqua"/>
                <a:sym typeface="Book Antiqua"/>
              </a:rPr>
              <a:t>Hominidae</a:t>
            </a:r>
            <a:endParaRPr dirty="0"/>
          </a:p>
          <a:p>
            <a:pPr>
              <a:lnSpc>
                <a:spcPct val="100000"/>
              </a:lnSpc>
              <a:spcBef>
                <a:spcPts val="480"/>
              </a:spcBef>
              <a:buClr>
                <a:schemeClr val="accent1"/>
              </a:buClr>
              <a:buSzPts val="2400"/>
            </a:pPr>
            <a:r>
              <a:rPr lang="en-US" sz="2400" dirty="0" smtClean="0">
                <a:solidFill>
                  <a:srgbClr val="262626"/>
                </a:solidFill>
                <a:ea typeface="Book Antiqua"/>
                <a:cs typeface="Book Antiqua"/>
                <a:sym typeface="Book Antiqua"/>
              </a:rPr>
              <a:t>Genus: </a:t>
            </a:r>
            <a:r>
              <a:rPr lang="en-US" sz="2400" dirty="0">
                <a:solidFill>
                  <a:srgbClr val="262626"/>
                </a:solidFill>
                <a:ea typeface="Book Antiqua"/>
                <a:cs typeface="Book Antiqua"/>
                <a:sym typeface="Book Antiqua"/>
              </a:rPr>
              <a:t>Homo</a:t>
            </a:r>
            <a:endParaRPr dirty="0"/>
          </a:p>
          <a:p>
            <a:pPr>
              <a:lnSpc>
                <a:spcPct val="100000"/>
              </a:lnSpc>
              <a:spcBef>
                <a:spcPts val="480"/>
              </a:spcBef>
              <a:buClr>
                <a:schemeClr val="accent1"/>
              </a:buClr>
              <a:buSzPts val="2400"/>
            </a:pPr>
            <a:r>
              <a:rPr lang="en-US" sz="2400" dirty="0" smtClean="0">
                <a:solidFill>
                  <a:srgbClr val="262626"/>
                </a:solidFill>
                <a:ea typeface="Book Antiqua"/>
                <a:cs typeface="Book Antiqua"/>
                <a:sym typeface="Book Antiqua"/>
              </a:rPr>
              <a:t>Species: </a:t>
            </a:r>
            <a:r>
              <a:rPr lang="en-US" sz="2400" dirty="0" err="1">
                <a:solidFill>
                  <a:srgbClr val="262626"/>
                </a:solidFill>
                <a:ea typeface="Book Antiqua"/>
                <a:cs typeface="Book Antiqua"/>
                <a:sym typeface="Book Antiqua"/>
              </a:rPr>
              <a:t>Sapien</a:t>
            </a:r>
            <a:endParaRPr lang="en-US" sz="2400" dirty="0">
              <a:solidFill>
                <a:srgbClr val="262626"/>
              </a:solidFill>
              <a:ea typeface="Book Antiqua"/>
              <a:cs typeface="Book Antiqua"/>
              <a:sym typeface="Book Antiqua"/>
            </a:endParaRPr>
          </a:p>
          <a:p>
            <a:pPr>
              <a:lnSpc>
                <a:spcPct val="100000"/>
              </a:lnSpc>
              <a:spcBef>
                <a:spcPts val="480"/>
              </a:spcBef>
              <a:buClr>
                <a:schemeClr val="accent1"/>
              </a:buClr>
              <a:buSzPts val="2400"/>
            </a:pPr>
            <a:endParaRPr lang="en-US" dirty="0"/>
          </a:p>
          <a:p>
            <a:pPr>
              <a:lnSpc>
                <a:spcPct val="100000"/>
              </a:lnSpc>
              <a:spcBef>
                <a:spcPts val="480"/>
              </a:spcBef>
              <a:buClr>
                <a:schemeClr val="accent1"/>
              </a:buClr>
              <a:buSzPts val="2400"/>
            </a:pPr>
            <a:r>
              <a:rPr lang="en-US" dirty="0" smtClean="0"/>
              <a:t>To name a human using binomial nomenclature we would say Homo </a:t>
            </a:r>
            <a:r>
              <a:rPr lang="en-US" dirty="0" err="1" smtClean="0"/>
              <a:t>sapien</a:t>
            </a:r>
            <a:r>
              <a:rPr lang="en-US" dirty="0" smtClean="0"/>
              <a:t> (Genus first, then species)</a:t>
            </a:r>
            <a:endParaRPr dirty="0"/>
          </a:p>
        </p:txBody>
      </p:sp>
    </p:spTree>
    <p:extLst>
      <p:ext uri="{BB962C8B-B14F-4D97-AF65-F5344CB8AC3E}">
        <p14:creationId xmlns:p14="http://schemas.microsoft.com/office/powerpoint/2010/main" val="2870102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title"/>
          </p:nvPr>
        </p:nvSpPr>
        <p:spPr>
          <a:xfrm>
            <a:off x="169816" y="322262"/>
            <a:ext cx="11763103"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4600" dirty="0">
                <a:ea typeface="Book Antiqua"/>
                <a:cs typeface="Book Antiqua"/>
                <a:sym typeface="Book Antiqua"/>
              </a:rPr>
              <a:t>Classification and Naming - Chimpanzee</a:t>
            </a:r>
            <a:endParaRPr dirty="0"/>
          </a:p>
        </p:txBody>
      </p:sp>
      <p:sp>
        <p:nvSpPr>
          <p:cNvPr id="332" name="Google Shape;332;p46"/>
          <p:cNvSpPr txBox="1">
            <a:spLocks noGrp="1"/>
          </p:cNvSpPr>
          <p:nvPr>
            <p:ph sz="half" idx="1"/>
          </p:nvPr>
        </p:nvSpPr>
        <p:spPr>
          <a:xfrm>
            <a:off x="169817" y="1815737"/>
            <a:ext cx="6307183" cy="4300901"/>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dirty="0">
                <a:solidFill>
                  <a:srgbClr val="262626"/>
                </a:solidFill>
                <a:ea typeface="Book Antiqua"/>
                <a:cs typeface="Book Antiqua"/>
                <a:sym typeface="Book Antiqua"/>
              </a:rPr>
              <a:t>Kingdom Animalia</a:t>
            </a:r>
            <a:endParaRPr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Phylum Chordata</a:t>
            </a:r>
            <a:endParaRPr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Class Mammalia</a:t>
            </a:r>
            <a:endParaRPr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Order Primates</a:t>
            </a:r>
            <a:endParaRPr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Family </a:t>
            </a:r>
            <a:r>
              <a:rPr lang="en-US" dirty="0" err="1">
                <a:solidFill>
                  <a:srgbClr val="262626"/>
                </a:solidFill>
                <a:ea typeface="Book Antiqua"/>
                <a:cs typeface="Book Antiqua"/>
                <a:sym typeface="Book Antiqua"/>
              </a:rPr>
              <a:t>Hominidae</a:t>
            </a:r>
            <a:endParaRPr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Genus Pan</a:t>
            </a:r>
            <a:endParaRPr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Species </a:t>
            </a:r>
            <a:r>
              <a:rPr lang="en-US" dirty="0">
                <a:solidFill>
                  <a:srgbClr val="262626"/>
                </a:solidFill>
                <a:ea typeface="Book Antiqua"/>
                <a:cs typeface="Book Antiqua"/>
                <a:sym typeface="Book Antiqua"/>
              </a:rPr>
              <a:t>Troglodytes</a:t>
            </a:r>
          </a:p>
          <a:p>
            <a:pPr>
              <a:lnSpc>
                <a:spcPct val="100000"/>
              </a:lnSpc>
              <a:spcBef>
                <a:spcPts val="480"/>
              </a:spcBef>
              <a:buClr>
                <a:schemeClr val="accent1"/>
              </a:buClr>
              <a:buSzPts val="2400"/>
            </a:pPr>
            <a:endParaRPr lang="en-US" dirty="0"/>
          </a:p>
          <a:p>
            <a:pPr>
              <a:lnSpc>
                <a:spcPct val="100000"/>
              </a:lnSpc>
              <a:spcBef>
                <a:spcPts val="480"/>
              </a:spcBef>
              <a:buClr>
                <a:schemeClr val="accent1"/>
              </a:buClr>
              <a:buSzPts val="2400"/>
            </a:pPr>
            <a:r>
              <a:rPr lang="en-US" dirty="0" smtClean="0"/>
              <a:t>How would you name a chimpanzee using binomial nomenclature?</a:t>
            </a:r>
            <a:endParaRPr dirty="0"/>
          </a:p>
        </p:txBody>
      </p:sp>
      <p:pic>
        <p:nvPicPr>
          <p:cNvPr id="3" name="Picture 2"/>
          <p:cNvPicPr>
            <a:picLocks noChangeAspect="1"/>
          </p:cNvPicPr>
          <p:nvPr/>
        </p:nvPicPr>
        <p:blipFill>
          <a:blip r:embed="rId3"/>
          <a:stretch>
            <a:fillRect/>
          </a:stretch>
        </p:blipFill>
        <p:spPr>
          <a:xfrm>
            <a:off x="7360920" y="3377269"/>
            <a:ext cx="4572000" cy="2286000"/>
          </a:xfrm>
          <a:prstGeom prst="rect">
            <a:avLst/>
          </a:prstGeom>
        </p:spPr>
      </p:pic>
    </p:spTree>
    <p:extLst>
      <p:ext uri="{BB962C8B-B14F-4D97-AF65-F5344CB8AC3E}">
        <p14:creationId xmlns:p14="http://schemas.microsoft.com/office/powerpoint/2010/main" val="3838876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156754" y="428625"/>
            <a:ext cx="12035246"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Classification and Naming – Giant Redwood</a:t>
            </a:r>
            <a:endParaRPr sz="5400" dirty="0"/>
          </a:p>
        </p:txBody>
      </p:sp>
      <p:sp>
        <p:nvSpPr>
          <p:cNvPr id="339" name="Google Shape;339;p47"/>
          <p:cNvSpPr txBox="1">
            <a:spLocks noGrp="1"/>
          </p:cNvSpPr>
          <p:nvPr>
            <p:ph sz="half" idx="1"/>
          </p:nvPr>
        </p:nvSpPr>
        <p:spPr>
          <a:xfrm>
            <a:off x="627017" y="2239962"/>
            <a:ext cx="5386433" cy="4291467"/>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dirty="0">
                <a:solidFill>
                  <a:srgbClr val="262626"/>
                </a:solidFill>
                <a:ea typeface="Book Antiqua"/>
                <a:cs typeface="Book Antiqua"/>
                <a:sym typeface="Book Antiqua"/>
              </a:rPr>
              <a:t>Kingdom Plantae</a:t>
            </a:r>
            <a:endParaRPr sz="3200"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Phylum </a:t>
            </a:r>
            <a:r>
              <a:rPr lang="en-US" dirty="0" err="1">
                <a:solidFill>
                  <a:srgbClr val="262626"/>
                </a:solidFill>
                <a:ea typeface="Book Antiqua"/>
                <a:cs typeface="Book Antiqua"/>
                <a:sym typeface="Book Antiqua"/>
              </a:rPr>
              <a:t>Pinophyta</a:t>
            </a:r>
            <a:endParaRPr sz="3200"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Class </a:t>
            </a:r>
            <a:r>
              <a:rPr lang="en-US" dirty="0" err="1">
                <a:solidFill>
                  <a:srgbClr val="262626"/>
                </a:solidFill>
                <a:ea typeface="Book Antiqua"/>
                <a:cs typeface="Book Antiqua"/>
                <a:sym typeface="Book Antiqua"/>
              </a:rPr>
              <a:t>Pinopsida</a:t>
            </a:r>
            <a:endParaRPr sz="3200"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Order </a:t>
            </a:r>
            <a:r>
              <a:rPr lang="en-US" dirty="0" err="1">
                <a:solidFill>
                  <a:srgbClr val="262626"/>
                </a:solidFill>
                <a:ea typeface="Book Antiqua"/>
                <a:cs typeface="Book Antiqua"/>
                <a:sym typeface="Book Antiqua"/>
              </a:rPr>
              <a:t>Pinales</a:t>
            </a:r>
            <a:endParaRPr sz="3200"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Family </a:t>
            </a:r>
            <a:r>
              <a:rPr lang="en-US" dirty="0" err="1">
                <a:solidFill>
                  <a:srgbClr val="262626"/>
                </a:solidFill>
                <a:ea typeface="Book Antiqua"/>
                <a:cs typeface="Book Antiqua"/>
                <a:sym typeface="Book Antiqua"/>
              </a:rPr>
              <a:t>Cupressaceae</a:t>
            </a:r>
            <a:endParaRPr sz="3200"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Genus </a:t>
            </a:r>
            <a:r>
              <a:rPr lang="en-US" dirty="0" err="1">
                <a:solidFill>
                  <a:srgbClr val="262626"/>
                </a:solidFill>
                <a:ea typeface="Book Antiqua"/>
                <a:cs typeface="Book Antiqua"/>
                <a:sym typeface="Book Antiqua"/>
              </a:rPr>
              <a:t>Sequoiadendron</a:t>
            </a:r>
            <a:endParaRPr sz="3200" dirty="0"/>
          </a:p>
          <a:p>
            <a:pPr>
              <a:lnSpc>
                <a:spcPct val="100000"/>
              </a:lnSpc>
              <a:spcBef>
                <a:spcPts val="480"/>
              </a:spcBef>
              <a:buClr>
                <a:schemeClr val="accent1"/>
              </a:buClr>
              <a:buSzPts val="2400"/>
            </a:pPr>
            <a:r>
              <a:rPr lang="en-US" dirty="0">
                <a:solidFill>
                  <a:srgbClr val="262626"/>
                </a:solidFill>
                <a:ea typeface="Book Antiqua"/>
                <a:cs typeface="Book Antiqua"/>
                <a:sym typeface="Book Antiqua"/>
              </a:rPr>
              <a:t>Species </a:t>
            </a:r>
            <a:r>
              <a:rPr lang="en-US" dirty="0" err="1">
                <a:solidFill>
                  <a:srgbClr val="262626"/>
                </a:solidFill>
                <a:ea typeface="Book Antiqua"/>
                <a:cs typeface="Book Antiqua"/>
                <a:sym typeface="Book Antiqua"/>
              </a:rPr>
              <a:t>Giganteum</a:t>
            </a:r>
            <a:endParaRPr sz="3200" dirty="0"/>
          </a:p>
        </p:txBody>
      </p:sp>
      <p:pic>
        <p:nvPicPr>
          <p:cNvPr id="3" name="Picture 2"/>
          <p:cNvPicPr>
            <a:picLocks noChangeAspect="1"/>
          </p:cNvPicPr>
          <p:nvPr/>
        </p:nvPicPr>
        <p:blipFill>
          <a:blip r:embed="rId3"/>
          <a:stretch>
            <a:fillRect/>
          </a:stretch>
        </p:blipFill>
        <p:spPr>
          <a:xfrm>
            <a:off x="5245391" y="2292214"/>
            <a:ext cx="6586972" cy="4292510"/>
          </a:xfrm>
          <a:prstGeom prst="rect">
            <a:avLst/>
          </a:prstGeom>
        </p:spPr>
      </p:pic>
    </p:spTree>
    <p:extLst>
      <p:ext uri="{BB962C8B-B14F-4D97-AF65-F5344CB8AC3E}">
        <p14:creationId xmlns:p14="http://schemas.microsoft.com/office/powerpoint/2010/main" val="3811640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48"/>
          <p:cNvSpPr txBox="1">
            <a:spLocks noGrp="1"/>
          </p:cNvSpPr>
          <p:nvPr>
            <p:ph type="title"/>
          </p:nvPr>
        </p:nvSpPr>
        <p:spPr>
          <a:xfrm>
            <a:off x="195944" y="322262"/>
            <a:ext cx="11996056"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Benefit of a Universal Naming System</a:t>
            </a:r>
            <a:endParaRPr sz="5400" dirty="0"/>
          </a:p>
        </p:txBody>
      </p:sp>
      <p:sp>
        <p:nvSpPr>
          <p:cNvPr id="345" name="Google Shape;345;p48"/>
          <p:cNvSpPr txBox="1">
            <a:spLocks noGrp="1"/>
          </p:cNvSpPr>
          <p:nvPr>
            <p:ph idx="1"/>
          </p:nvPr>
        </p:nvSpPr>
        <p:spPr>
          <a:xfrm>
            <a:off x="613954" y="2155371"/>
            <a:ext cx="11578046" cy="3970791"/>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solidFill>
                  <a:srgbClr val="262626"/>
                </a:solidFill>
                <a:ea typeface="Book Antiqua"/>
                <a:cs typeface="Book Antiqua"/>
                <a:sym typeface="Book Antiqua"/>
              </a:rPr>
              <a:t>Eliminates confusion with common names</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Allows us to distinguish all of the variety of living things on earth</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More importantly, it tells us something about evolutionary relationships</a:t>
            </a:r>
            <a:endParaRPr dirty="0"/>
          </a:p>
        </p:txBody>
      </p:sp>
      <p:pic>
        <p:nvPicPr>
          <p:cNvPr id="347" name="Google Shape;347;p48" descr="evolutionhumans.jpg"/>
          <p:cNvPicPr preferRelativeResize="0"/>
          <p:nvPr/>
        </p:nvPicPr>
        <p:blipFill rotWithShape="1">
          <a:blip r:embed="rId3">
            <a:alphaModFix/>
          </a:blip>
          <a:srcRect/>
          <a:stretch/>
        </p:blipFill>
        <p:spPr>
          <a:xfrm>
            <a:off x="3359150" y="4638676"/>
            <a:ext cx="5484812" cy="1692275"/>
          </a:xfrm>
          <a:prstGeom prst="rect">
            <a:avLst/>
          </a:prstGeom>
          <a:noFill/>
          <a:ln>
            <a:noFill/>
          </a:ln>
        </p:spPr>
      </p:pic>
    </p:spTree>
    <p:extLst>
      <p:ext uri="{BB962C8B-B14F-4D97-AF65-F5344CB8AC3E}">
        <p14:creationId xmlns:p14="http://schemas.microsoft.com/office/powerpoint/2010/main" val="3461054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Dichotomous Keys </a:t>
            </a:r>
            <a:endParaRPr dirty="0"/>
          </a:p>
        </p:txBody>
      </p:sp>
      <p:sp>
        <p:nvSpPr>
          <p:cNvPr id="360" name="Google Shape;360;p50"/>
          <p:cNvSpPr txBox="1">
            <a:spLocks noGrp="1"/>
          </p:cNvSpPr>
          <p:nvPr>
            <p:ph sz="half" idx="1"/>
          </p:nvPr>
        </p:nvSpPr>
        <p:spPr>
          <a:xfrm>
            <a:off x="339634" y="2239962"/>
            <a:ext cx="11852366" cy="4043272"/>
          </a:xfrm>
          <a:prstGeom prst="rect">
            <a:avLst/>
          </a:prstGeom>
          <a:noFill/>
          <a:ln>
            <a:noFill/>
          </a:ln>
        </p:spPr>
        <p:txBody>
          <a:bodyPr spcFirstLastPara="1" vert="horz" wrap="square" lIns="91425" tIns="45700" rIns="91425" bIns="45700" rtlCol="0" anchor="t" anchorCtr="0">
            <a:noAutofit/>
          </a:bodyPr>
          <a:lstStyle/>
          <a:p>
            <a:pPr marL="365125" indent="-365125">
              <a:lnSpc>
                <a:spcPct val="100000"/>
              </a:lnSpc>
              <a:spcBef>
                <a:spcPts val="0"/>
              </a:spcBef>
              <a:buSzPts val="1800"/>
            </a:pPr>
            <a:r>
              <a:rPr lang="en-US" dirty="0"/>
              <a:t>A </a:t>
            </a:r>
            <a:r>
              <a:rPr lang="en-US" b="1" dirty="0"/>
              <a:t>dichotomous key</a:t>
            </a:r>
            <a:r>
              <a:rPr lang="en-US" dirty="0"/>
              <a:t> is a tool that allows the user to determine the identity of items in the natural world, such as trees, wildflowers, mammals, reptiles, rocks, and fish. </a:t>
            </a:r>
            <a:endParaRPr lang="en-US" dirty="0" smtClean="0"/>
          </a:p>
          <a:p>
            <a:pPr marL="365125" indent="-365125">
              <a:lnSpc>
                <a:spcPct val="100000"/>
              </a:lnSpc>
              <a:spcBef>
                <a:spcPts val="0"/>
              </a:spcBef>
              <a:buSzPts val="1800"/>
            </a:pPr>
            <a:r>
              <a:rPr lang="en-US" b="1" dirty="0" smtClean="0"/>
              <a:t>Keys</a:t>
            </a:r>
            <a:r>
              <a:rPr lang="en-US" dirty="0"/>
              <a:t> consist of a series of choices that lead the user to the correct name of a given item. "</a:t>
            </a:r>
            <a:r>
              <a:rPr lang="en-US" b="1" dirty="0"/>
              <a:t>Dichotomous</a:t>
            </a:r>
            <a:r>
              <a:rPr lang="en-US" dirty="0"/>
              <a:t>" means "divided into two parts".</a:t>
            </a:r>
            <a:endParaRPr dirty="0"/>
          </a:p>
        </p:txBody>
      </p:sp>
    </p:spTree>
    <p:extLst>
      <p:ext uri="{BB962C8B-B14F-4D97-AF65-F5344CB8AC3E}">
        <p14:creationId xmlns:p14="http://schemas.microsoft.com/office/powerpoint/2010/main" val="3662099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Dichotomous Keys</a:t>
            </a:r>
            <a:endParaRPr lang="en-CA" sz="5400" dirty="0"/>
          </a:p>
        </p:txBody>
      </p:sp>
      <p:sp>
        <p:nvSpPr>
          <p:cNvPr id="4" name="Text Placeholder 3"/>
          <p:cNvSpPr>
            <a:spLocks noGrp="1"/>
          </p:cNvSpPr>
          <p:nvPr>
            <p:ph sz="half" idx="2"/>
          </p:nvPr>
        </p:nvSpPr>
        <p:spPr>
          <a:xfrm>
            <a:off x="496389" y="1828800"/>
            <a:ext cx="11247120" cy="4872446"/>
          </a:xfrm>
        </p:spPr>
        <p:txBody>
          <a:bodyPr/>
          <a:lstStyle/>
          <a:p>
            <a:r>
              <a:rPr lang="en-US" dirty="0"/>
              <a:t>Dichotomous keys are very useful because they allow non-expert users to identify organisms by directing them to look at the known, important organisms. Many people might not know how to distinguish different species of pine trees based on the arrangement of needles on a branch, for example, but the key would be able to ask them that question and give them useful information based on the result.</a:t>
            </a:r>
            <a:endParaRPr lang="en-CA" dirty="0"/>
          </a:p>
        </p:txBody>
      </p:sp>
    </p:spTree>
    <p:extLst>
      <p:ext uri="{BB962C8B-B14F-4D97-AF65-F5344CB8AC3E}">
        <p14:creationId xmlns:p14="http://schemas.microsoft.com/office/powerpoint/2010/main" val="2059931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Google Shape;367;p51"/>
          <p:cNvSpPr txBox="1">
            <a:spLocks noGrp="1"/>
          </p:cNvSpPr>
          <p:nvPr>
            <p:ph type="title"/>
          </p:nvPr>
        </p:nvSpPr>
        <p:spPr>
          <a:xfrm>
            <a:off x="156754" y="569912"/>
            <a:ext cx="12035246"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dirty="0">
                <a:ea typeface="Book Antiqua"/>
                <a:cs typeface="Book Antiqua"/>
                <a:sym typeface="Book Antiqua"/>
              </a:rPr>
              <a:t>Example of a </a:t>
            </a:r>
            <a:r>
              <a:rPr lang="en-US" dirty="0">
                <a:ea typeface="Book Antiqua"/>
                <a:cs typeface="Book Antiqua"/>
                <a:sym typeface="Book Antiqua"/>
              </a:rPr>
              <a:t>Dichotomous Key</a:t>
            </a:r>
            <a:endParaRPr dirty="0"/>
          </a:p>
        </p:txBody>
      </p:sp>
      <p:sp>
        <p:nvSpPr>
          <p:cNvPr id="366" name="Google Shape;366;p51"/>
          <p:cNvSpPr txBox="1">
            <a:spLocks noGrp="1"/>
          </p:cNvSpPr>
          <p:nvPr>
            <p:ph idx="1"/>
          </p:nvPr>
        </p:nvSpPr>
        <p:spPr>
          <a:xfrm>
            <a:off x="156755" y="1828800"/>
            <a:ext cx="11390812" cy="429736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000"/>
            </a:pPr>
            <a:r>
              <a:rPr lang="en-US" dirty="0" smtClean="0"/>
              <a:t>Imagine you found ten different species of tree that  you would like to identify. A dichotomous key is like a “create your own adventure” book, where each question you answer takes you to a new question.</a:t>
            </a:r>
          </a:p>
          <a:p>
            <a:pPr marL="0" indent="0">
              <a:lnSpc>
                <a:spcPct val="100000"/>
              </a:lnSpc>
              <a:spcBef>
                <a:spcPts val="0"/>
              </a:spcBef>
              <a:buClr>
                <a:schemeClr val="accent1"/>
              </a:buClr>
              <a:buSzPts val="2000"/>
              <a:buNone/>
            </a:pPr>
            <a:endParaRPr lang="en-US" dirty="0"/>
          </a:p>
          <a:p>
            <a:pPr marL="0" indent="0">
              <a:lnSpc>
                <a:spcPct val="100000"/>
              </a:lnSpc>
              <a:spcBef>
                <a:spcPts val="0"/>
              </a:spcBef>
              <a:buClr>
                <a:schemeClr val="accent1"/>
              </a:buClr>
              <a:buSzPts val="2000"/>
              <a:buNone/>
            </a:pPr>
            <a:r>
              <a:rPr lang="en-US" dirty="0" smtClean="0"/>
              <a:t>Try this one out!</a:t>
            </a:r>
          </a:p>
          <a:p>
            <a:pPr marL="0" indent="0">
              <a:lnSpc>
                <a:spcPct val="100000"/>
              </a:lnSpc>
              <a:spcBef>
                <a:spcPts val="0"/>
              </a:spcBef>
              <a:buSzPts val="2000"/>
              <a:buNone/>
            </a:pPr>
            <a:r>
              <a:rPr lang="en-CA" dirty="0">
                <a:hlinkClick r:id="rId3"/>
              </a:rPr>
              <a:t>https://oregonstate.edu/trees/dichotomous_key/broadleaf_1.html</a:t>
            </a:r>
            <a:endParaRPr lang="en-US" dirty="0" smtClean="0"/>
          </a:p>
          <a:p>
            <a:pPr marL="0" indent="0">
              <a:lnSpc>
                <a:spcPct val="100000"/>
              </a:lnSpc>
              <a:spcBef>
                <a:spcPts val="0"/>
              </a:spcBef>
              <a:buClr>
                <a:schemeClr val="accent1"/>
              </a:buClr>
              <a:buSzPts val="2000"/>
              <a:buNone/>
            </a:pPr>
            <a:endParaRPr lang="en-US" dirty="0" smtClean="0"/>
          </a:p>
        </p:txBody>
      </p:sp>
    </p:spTree>
    <p:extLst>
      <p:ext uri="{BB962C8B-B14F-4D97-AF65-F5344CB8AC3E}">
        <p14:creationId xmlns:p14="http://schemas.microsoft.com/office/powerpoint/2010/main" val="2905261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569912"/>
            <a:ext cx="8915400" cy="1054200"/>
          </a:xfrm>
        </p:spPr>
        <p:txBody>
          <a:bodyPr/>
          <a:lstStyle/>
          <a:p>
            <a:r>
              <a:rPr lang="en-US" dirty="0" smtClean="0"/>
              <a:t>Classifying Living Things</a:t>
            </a:r>
            <a:endParaRPr lang="en-CA" dirty="0"/>
          </a:p>
        </p:txBody>
      </p:sp>
      <p:sp>
        <p:nvSpPr>
          <p:cNvPr id="2" name="Text Placeholder 1"/>
          <p:cNvSpPr>
            <a:spLocks noGrp="1"/>
          </p:cNvSpPr>
          <p:nvPr>
            <p:ph idx="1"/>
          </p:nvPr>
        </p:nvSpPr>
        <p:spPr>
          <a:xfrm>
            <a:off x="261257" y="2024742"/>
            <a:ext cx="10711543" cy="4101557"/>
          </a:xfrm>
        </p:spPr>
        <p:txBody>
          <a:bodyPr/>
          <a:lstStyle/>
          <a:p>
            <a:r>
              <a:rPr lang="en-US" dirty="0" smtClean="0"/>
              <a:t>All living things can be organized into groups that share certain characteristics.</a:t>
            </a:r>
          </a:p>
          <a:p>
            <a:r>
              <a:rPr lang="en-US" dirty="0" smtClean="0"/>
              <a:t>For biologists, classification is a valuable way of learning how organisms may be related to each other.</a:t>
            </a:r>
          </a:p>
          <a:p>
            <a:r>
              <a:rPr lang="en-US" dirty="0" smtClean="0"/>
              <a:t>Biologists have identified over 1.5 million different species of organisms and estimate that there could be another 20 million to be discovered.</a:t>
            </a:r>
            <a:endParaRPr lang="en-CA" dirty="0"/>
          </a:p>
        </p:txBody>
      </p:sp>
    </p:spTree>
    <p:extLst>
      <p:ext uri="{BB962C8B-B14F-4D97-AF65-F5344CB8AC3E}">
        <p14:creationId xmlns:p14="http://schemas.microsoft.com/office/powerpoint/2010/main" val="84279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Taxonomy</a:t>
            </a:r>
            <a:endParaRPr dirty="0"/>
          </a:p>
        </p:txBody>
      </p:sp>
      <p:sp>
        <p:nvSpPr>
          <p:cNvPr id="116" name="Google Shape;116;p19"/>
          <p:cNvSpPr txBox="1">
            <a:spLocks noGrp="1"/>
          </p:cNvSpPr>
          <p:nvPr>
            <p:ph sz="half" idx="1"/>
          </p:nvPr>
        </p:nvSpPr>
        <p:spPr>
          <a:xfrm>
            <a:off x="182880" y="1789611"/>
            <a:ext cx="5074920" cy="4687389"/>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solidFill>
                  <a:srgbClr val="262626"/>
                </a:solidFill>
                <a:ea typeface="Book Antiqua"/>
                <a:cs typeface="Book Antiqua"/>
                <a:sym typeface="Book Antiqua"/>
              </a:rPr>
              <a:t>The branch of biology that deals with naming and classifying organisms into groups</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T</a:t>
            </a:r>
            <a:r>
              <a:rPr lang="en-US" sz="2400" dirty="0" smtClean="0">
                <a:solidFill>
                  <a:srgbClr val="262626"/>
                </a:solidFill>
                <a:ea typeface="Book Antiqua"/>
                <a:cs typeface="Book Antiqua"/>
                <a:sym typeface="Book Antiqua"/>
              </a:rPr>
              <a:t>axonomists </a:t>
            </a:r>
            <a:r>
              <a:rPr lang="en-US" sz="2400" dirty="0">
                <a:solidFill>
                  <a:srgbClr val="262626"/>
                </a:solidFill>
                <a:ea typeface="Book Antiqua"/>
                <a:cs typeface="Book Antiqua"/>
                <a:sym typeface="Book Antiqua"/>
              </a:rPr>
              <a:t>place organisms into groups based on their characteristics and evolutionary relationships</a:t>
            </a:r>
            <a:endParaRPr dirty="0"/>
          </a:p>
          <a:p>
            <a:pPr marL="365125" indent="-365125">
              <a:lnSpc>
                <a:spcPct val="115000"/>
              </a:lnSpc>
              <a:spcBef>
                <a:spcPts val="480"/>
              </a:spcBef>
              <a:buClr>
                <a:schemeClr val="accent1"/>
              </a:buClr>
              <a:buNone/>
            </a:pPr>
            <a:endParaRPr sz="2400" dirty="0">
              <a:solidFill>
                <a:srgbClr val="262626"/>
              </a:solidFill>
              <a:latin typeface="Book Antiqua"/>
              <a:ea typeface="Book Antiqua"/>
              <a:cs typeface="Book Antiqua"/>
              <a:sym typeface="Book Antiqua"/>
            </a:endParaRPr>
          </a:p>
        </p:txBody>
      </p:sp>
      <p:pic>
        <p:nvPicPr>
          <p:cNvPr id="1026" name="Picture 2" descr="Taxonomic rank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264" y="2608377"/>
            <a:ext cx="5596401" cy="359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7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3510" y="569912"/>
            <a:ext cx="11207930"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Early Classification Schemes</a:t>
            </a:r>
            <a:endParaRPr sz="5400" dirty="0"/>
          </a:p>
        </p:txBody>
      </p:sp>
      <p:sp>
        <p:nvSpPr>
          <p:cNvPr id="123" name="Google Shape;123;p20"/>
          <p:cNvSpPr txBox="1">
            <a:spLocks noGrp="1"/>
          </p:cNvSpPr>
          <p:nvPr>
            <p:ph sz="half" idx="1"/>
          </p:nvPr>
        </p:nvSpPr>
        <p:spPr>
          <a:xfrm>
            <a:off x="313509" y="2090057"/>
            <a:ext cx="7306491" cy="4026493"/>
          </a:xfrm>
          <a:prstGeom prst="rect">
            <a:avLst/>
          </a:prstGeom>
          <a:noFill/>
          <a:ln>
            <a:noFill/>
          </a:ln>
        </p:spPr>
        <p:txBody>
          <a:bodyPr spcFirstLastPara="1" vert="horz" wrap="square" lIns="91425" tIns="45700" rIns="91425" bIns="45700" rtlCol="0" anchor="t" anchorCtr="0">
            <a:noAutofit/>
          </a:bodyPr>
          <a:lstStyle/>
          <a:p>
            <a:pPr>
              <a:lnSpc>
                <a:spcPct val="80000"/>
              </a:lnSpc>
              <a:spcBef>
                <a:spcPts val="0"/>
              </a:spcBef>
              <a:buClr>
                <a:schemeClr val="accent1"/>
              </a:buClr>
              <a:buSzPts val="2200"/>
            </a:pPr>
            <a:r>
              <a:rPr lang="en-US" b="0" i="0" u="none" strike="noStrike" cap="none" dirty="0" smtClean="0">
                <a:solidFill>
                  <a:srgbClr val="262626"/>
                </a:solidFill>
                <a:latin typeface="Calibri" panose="020F0502020204030204" pitchFamily="34" charset="0"/>
                <a:ea typeface="Book Antiqua"/>
                <a:cs typeface="Calibri" panose="020F0502020204030204" pitchFamily="34" charset="0"/>
                <a:sym typeface="Book Antiqua"/>
              </a:rPr>
              <a:t>Aristotle, a Greek philosopher, </a:t>
            </a:r>
            <a:r>
              <a:rPr lang="en-US" b="0" i="0" u="none" strike="noStrike" cap="none" dirty="0">
                <a:solidFill>
                  <a:srgbClr val="262626"/>
                </a:solidFill>
                <a:latin typeface="Calibri" panose="020F0502020204030204" pitchFamily="34" charset="0"/>
                <a:ea typeface="Book Antiqua"/>
                <a:cs typeface="Calibri" panose="020F0502020204030204" pitchFamily="34" charset="0"/>
                <a:sym typeface="Book Antiqua"/>
              </a:rPr>
              <a:t>was the first to use a classification </a:t>
            </a:r>
            <a:r>
              <a:rPr lang="en-US" b="0" i="0" u="none" strike="noStrike" cap="none" dirty="0" smtClean="0">
                <a:solidFill>
                  <a:srgbClr val="262626"/>
                </a:solidFill>
                <a:latin typeface="Calibri" panose="020F0502020204030204" pitchFamily="34" charset="0"/>
                <a:ea typeface="Book Antiqua"/>
                <a:cs typeface="Calibri" panose="020F0502020204030204" pitchFamily="34" charset="0"/>
                <a:sym typeface="Book Antiqua"/>
              </a:rPr>
              <a:t>system.</a:t>
            </a:r>
          </a:p>
          <a:p>
            <a:pPr>
              <a:lnSpc>
                <a:spcPct val="80000"/>
              </a:lnSpc>
              <a:spcBef>
                <a:spcPts val="0"/>
              </a:spcBef>
              <a:buClr>
                <a:schemeClr val="accent1"/>
              </a:buClr>
              <a:buSzPts val="2200"/>
            </a:pPr>
            <a:endParaRPr dirty="0"/>
          </a:p>
          <a:p>
            <a:pPr>
              <a:lnSpc>
                <a:spcPct val="80000"/>
              </a:lnSpc>
              <a:spcBef>
                <a:spcPts val="440"/>
              </a:spcBef>
              <a:buClr>
                <a:schemeClr val="accent1"/>
              </a:buClr>
              <a:buSzPts val="2200"/>
            </a:pPr>
            <a:r>
              <a:rPr lang="en-US" dirty="0" smtClean="0"/>
              <a:t>He p</a:t>
            </a:r>
            <a:r>
              <a:rPr lang="en-US" b="0" i="0" u="none" strike="noStrike" cap="none" dirty="0" smtClean="0">
                <a:solidFill>
                  <a:srgbClr val="262626"/>
                </a:solidFill>
                <a:sym typeface="Book Antiqua"/>
              </a:rPr>
              <a:t>laced </a:t>
            </a:r>
            <a:r>
              <a:rPr lang="en-US" b="0" i="0" u="none" strike="noStrike" cap="none" dirty="0">
                <a:solidFill>
                  <a:srgbClr val="262626"/>
                </a:solidFill>
                <a:sym typeface="Book Antiqua"/>
              </a:rPr>
              <a:t>all organisms into two groups</a:t>
            </a:r>
            <a:endParaRPr dirty="0"/>
          </a:p>
          <a:p>
            <a:pPr marL="868362" lvl="1" indent="-461962">
              <a:lnSpc>
                <a:spcPct val="80000"/>
              </a:lnSpc>
              <a:spcBef>
                <a:spcPts val="400"/>
              </a:spcBef>
              <a:buClr>
                <a:schemeClr val="accent1"/>
              </a:buClr>
              <a:buSzPts val="2000"/>
            </a:pPr>
            <a:r>
              <a:rPr lang="en-US" b="1" dirty="0">
                <a:solidFill>
                  <a:srgbClr val="262626"/>
                </a:solidFill>
                <a:sym typeface="Book Antiqua"/>
              </a:rPr>
              <a:t>Plants</a:t>
            </a:r>
            <a:endParaRPr dirty="0"/>
          </a:p>
          <a:p>
            <a:pPr marL="868362" lvl="1" indent="-461962">
              <a:lnSpc>
                <a:spcPct val="80000"/>
              </a:lnSpc>
              <a:spcBef>
                <a:spcPts val="400"/>
              </a:spcBef>
              <a:buClr>
                <a:schemeClr val="accent1"/>
              </a:buClr>
              <a:buSzPts val="2000"/>
            </a:pPr>
            <a:r>
              <a:rPr lang="en-US" b="1" dirty="0">
                <a:solidFill>
                  <a:srgbClr val="262626"/>
                </a:solidFill>
                <a:sym typeface="Book Antiqua"/>
              </a:rPr>
              <a:t>Animals</a:t>
            </a:r>
          </a:p>
          <a:p>
            <a:pPr marL="749300" lvl="1" indent="-342900">
              <a:lnSpc>
                <a:spcPct val="80000"/>
              </a:lnSpc>
              <a:spcBef>
                <a:spcPts val="400"/>
              </a:spcBef>
              <a:buClr>
                <a:schemeClr val="accent1"/>
              </a:buClr>
              <a:buSzPts val="2000"/>
            </a:pPr>
            <a:endParaRPr dirty="0"/>
          </a:p>
          <a:p>
            <a:pPr>
              <a:lnSpc>
                <a:spcPct val="80000"/>
              </a:lnSpc>
              <a:spcBef>
                <a:spcPts val="440"/>
              </a:spcBef>
              <a:buClr>
                <a:schemeClr val="accent1"/>
              </a:buClr>
              <a:buSzPts val="2200"/>
            </a:pPr>
            <a:r>
              <a:rPr lang="en-US" b="0" i="0" u="none" strike="noStrike" cap="none" dirty="0">
                <a:solidFill>
                  <a:srgbClr val="262626"/>
                </a:solidFill>
                <a:sym typeface="Book Antiqua"/>
              </a:rPr>
              <a:t>Then classified them based on the environments or where they </a:t>
            </a:r>
            <a:r>
              <a:rPr lang="en-US" b="0" i="0" u="none" strike="noStrike" cap="none" dirty="0" smtClean="0">
                <a:solidFill>
                  <a:srgbClr val="262626"/>
                </a:solidFill>
                <a:sym typeface="Book Antiqua"/>
              </a:rPr>
              <a:t>lived.</a:t>
            </a:r>
          </a:p>
          <a:p>
            <a:pPr marL="457200" lvl="1" indent="0">
              <a:lnSpc>
                <a:spcPct val="80000"/>
              </a:lnSpc>
              <a:buNone/>
            </a:pPr>
            <a:endParaRPr dirty="0"/>
          </a:p>
        </p:txBody>
      </p:sp>
      <p:pic>
        <p:nvPicPr>
          <p:cNvPr id="2050" name="Picture 2" descr="Greek Archaeologist Says He Has Found Aristotle's Tomb - The Ne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382" y="2685614"/>
            <a:ext cx="2892425" cy="362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188260" y="569912"/>
            <a:ext cx="12003740"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ea typeface="Book Antiqua"/>
                <a:cs typeface="Book Antiqua"/>
                <a:sym typeface="Book Antiqua"/>
              </a:rPr>
              <a:t>Early Classification </a:t>
            </a:r>
            <a:r>
              <a:rPr lang="en-US" sz="5400" dirty="0" smtClean="0">
                <a:ea typeface="Book Antiqua"/>
                <a:cs typeface="Book Antiqua"/>
                <a:sym typeface="Book Antiqua"/>
              </a:rPr>
              <a:t>Schemes</a:t>
            </a:r>
            <a:endParaRPr sz="4800" dirty="0"/>
          </a:p>
        </p:txBody>
      </p:sp>
      <p:grpSp>
        <p:nvGrpSpPr>
          <p:cNvPr id="130" name="Google Shape;130;p21"/>
          <p:cNvGrpSpPr/>
          <p:nvPr/>
        </p:nvGrpSpPr>
        <p:grpSpPr>
          <a:xfrm>
            <a:off x="2236788" y="3139777"/>
            <a:ext cx="7720001" cy="2653684"/>
            <a:chOff x="373062" y="1865758"/>
            <a:chExt cx="4567237" cy="2934841"/>
          </a:xfrm>
        </p:grpSpPr>
        <p:sp>
          <p:nvSpPr>
            <p:cNvPr id="131" name="Google Shape;131;p21"/>
            <p:cNvSpPr/>
            <p:nvPr/>
          </p:nvSpPr>
          <p:spPr>
            <a:xfrm>
              <a:off x="373062" y="2133600"/>
              <a:ext cx="4567236" cy="2666999"/>
            </a:xfrm>
            <a:prstGeom prst="rect">
              <a:avLst/>
            </a:prstGeom>
            <a:noFill/>
            <a:ln>
              <a:noFill/>
            </a:ln>
          </p:spPr>
          <p:txBody>
            <a:bodyPr spcFirstLastPara="1" wrap="square" lIns="91425" tIns="45700" rIns="91425" bIns="45700" anchor="t" anchorCtr="0">
              <a:noAutofit/>
            </a:bodyPr>
            <a:lstStyle/>
            <a:p>
              <a:pPr>
                <a:buClr>
                  <a:srgbClr val="000000"/>
                </a:buClr>
              </a:pPr>
              <a:endParaRPr>
                <a:solidFill>
                  <a:schemeClr val="dk1"/>
                </a:solidFill>
                <a:latin typeface="Book Antiqua"/>
                <a:ea typeface="Book Antiqua"/>
                <a:cs typeface="Book Antiqua"/>
                <a:sym typeface="Book Antiqua"/>
              </a:endParaRPr>
            </a:p>
          </p:txBody>
        </p:sp>
        <p:cxnSp>
          <p:nvCxnSpPr>
            <p:cNvPr id="132" name="Google Shape;132;p21"/>
            <p:cNvCxnSpPr/>
            <p:nvPr/>
          </p:nvCxnSpPr>
          <p:spPr>
            <a:xfrm rot="10800000">
              <a:off x="2655886" y="3735311"/>
              <a:ext cx="1600200" cy="200100"/>
            </a:xfrm>
            <a:prstGeom prst="bentConnector3">
              <a:avLst>
                <a:gd name="adj1" fmla="val 419777"/>
              </a:avLst>
            </a:prstGeom>
            <a:noFill/>
            <a:ln w="9525" cap="flat" cmpd="sng">
              <a:solidFill>
                <a:schemeClr val="lt2"/>
              </a:solidFill>
              <a:prstDash val="solid"/>
              <a:miter lim="8000"/>
              <a:headEnd type="none" w="sm" len="sm"/>
              <a:tailEnd type="none" w="sm" len="sm"/>
            </a:ln>
          </p:spPr>
        </p:cxnSp>
        <p:cxnSp>
          <p:nvCxnSpPr>
            <p:cNvPr id="133" name="Google Shape;133;p21"/>
            <p:cNvCxnSpPr/>
            <p:nvPr/>
          </p:nvCxnSpPr>
          <p:spPr>
            <a:xfrm rot="5400000" flipH="1">
              <a:off x="2556673" y="3834611"/>
              <a:ext cx="200100" cy="1500"/>
            </a:xfrm>
            <a:prstGeom prst="bentConnector3">
              <a:avLst>
                <a:gd name="adj1" fmla="val 419777"/>
              </a:avLst>
            </a:prstGeom>
            <a:noFill/>
            <a:ln w="9525" cap="flat" cmpd="sng">
              <a:solidFill>
                <a:schemeClr val="lt2"/>
              </a:solidFill>
              <a:prstDash val="solid"/>
              <a:miter lim="8000"/>
              <a:headEnd type="none" w="sm" len="sm"/>
              <a:tailEnd type="none" w="sm" len="sm"/>
            </a:ln>
          </p:spPr>
        </p:cxnSp>
        <p:cxnSp>
          <p:nvCxnSpPr>
            <p:cNvPr id="134" name="Google Shape;134;p21"/>
            <p:cNvCxnSpPr/>
            <p:nvPr/>
          </p:nvCxnSpPr>
          <p:spPr>
            <a:xfrm rot="10800000" flipH="1">
              <a:off x="1058862" y="3735311"/>
              <a:ext cx="1596900" cy="200100"/>
            </a:xfrm>
            <a:prstGeom prst="bentConnector3">
              <a:avLst>
                <a:gd name="adj1" fmla="val 419777"/>
              </a:avLst>
            </a:prstGeom>
            <a:noFill/>
            <a:ln w="9525" cap="flat" cmpd="sng">
              <a:solidFill>
                <a:schemeClr val="lt2"/>
              </a:solidFill>
              <a:prstDash val="solid"/>
              <a:miter lim="8000"/>
              <a:headEnd type="none" w="sm" len="sm"/>
              <a:tailEnd type="none" w="sm" len="sm"/>
            </a:ln>
          </p:spPr>
        </p:cxnSp>
        <p:cxnSp>
          <p:nvCxnSpPr>
            <p:cNvPr id="135" name="Google Shape;135;p21"/>
            <p:cNvCxnSpPr/>
            <p:nvPr/>
          </p:nvCxnSpPr>
          <p:spPr>
            <a:xfrm rot="-5400000">
              <a:off x="2556586" y="3148811"/>
              <a:ext cx="200100" cy="1500"/>
            </a:xfrm>
            <a:prstGeom prst="bentConnector3">
              <a:avLst>
                <a:gd name="adj1" fmla="val 456117"/>
              </a:avLst>
            </a:prstGeom>
            <a:noFill/>
            <a:ln w="9525" cap="flat" cmpd="sng">
              <a:solidFill>
                <a:schemeClr val="lt2"/>
              </a:solidFill>
              <a:prstDash val="solid"/>
              <a:miter lim="8000"/>
              <a:headEnd type="none" w="sm" len="sm"/>
              <a:tailEnd type="none" w="sm" len="sm"/>
            </a:ln>
          </p:spPr>
        </p:cxnSp>
        <p:sp>
          <p:nvSpPr>
            <p:cNvPr id="136" name="Google Shape;136;p21"/>
            <p:cNvSpPr/>
            <p:nvPr/>
          </p:nvSpPr>
          <p:spPr>
            <a:xfrm>
              <a:off x="1971675" y="1865758"/>
              <a:ext cx="1370100" cy="457200"/>
            </a:xfrm>
            <a:prstGeom prst="roundRect">
              <a:avLst>
                <a:gd name="adj" fmla="val 10800"/>
              </a:avLst>
            </a:prstGeom>
            <a:noFill/>
            <a:ln w="2857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algn="ctr">
                <a:buClr>
                  <a:schemeClr val="dk1"/>
                </a:buClr>
              </a:pPr>
              <a:r>
                <a:rPr lang="en-US">
                  <a:solidFill>
                    <a:schemeClr val="dk1"/>
                  </a:solidFill>
                  <a:latin typeface="Book Antiqua"/>
                  <a:ea typeface="Book Antiqua"/>
                  <a:cs typeface="Book Antiqua"/>
                  <a:sym typeface="Book Antiqua"/>
                </a:rPr>
                <a:t>Living Thing</a:t>
              </a:r>
              <a:endParaRPr/>
            </a:p>
          </p:txBody>
        </p:sp>
        <p:sp>
          <p:nvSpPr>
            <p:cNvPr id="137" name="Google Shape;137;p21"/>
            <p:cNvSpPr/>
            <p:nvPr/>
          </p:nvSpPr>
          <p:spPr>
            <a:xfrm>
              <a:off x="1970929" y="2907729"/>
              <a:ext cx="1371600" cy="457200"/>
            </a:xfrm>
            <a:prstGeom prst="roundRect">
              <a:avLst>
                <a:gd name="adj" fmla="val 10800"/>
              </a:avLst>
            </a:prstGeom>
            <a:noFill/>
            <a:ln w="28575" cap="flat" cmpd="sng">
              <a:solidFill>
                <a:schemeClr val="hlink"/>
              </a:solidFill>
              <a:prstDash val="solid"/>
              <a:miter lim="8000"/>
              <a:headEnd type="none" w="sm" len="sm"/>
              <a:tailEnd type="none" w="sm" len="sm"/>
            </a:ln>
          </p:spPr>
          <p:txBody>
            <a:bodyPr spcFirstLastPara="1" wrap="square" lIns="91425" tIns="45700" rIns="91425" bIns="45700" anchor="ctr" anchorCtr="0">
              <a:noAutofit/>
            </a:bodyPr>
            <a:lstStyle/>
            <a:p>
              <a:pPr algn="ctr">
                <a:buClr>
                  <a:schemeClr val="dk1"/>
                </a:buClr>
              </a:pPr>
              <a:r>
                <a:rPr lang="en-US">
                  <a:solidFill>
                    <a:schemeClr val="dk1"/>
                  </a:solidFill>
                  <a:latin typeface="Book Antiqua"/>
                  <a:ea typeface="Book Antiqua"/>
                  <a:cs typeface="Book Antiqua"/>
                  <a:sym typeface="Book Antiqua"/>
                </a:rPr>
                <a:t>Animals</a:t>
              </a:r>
              <a:endParaRPr/>
            </a:p>
          </p:txBody>
        </p:sp>
        <p:sp>
          <p:nvSpPr>
            <p:cNvPr id="138" name="Google Shape;138;p21"/>
            <p:cNvSpPr/>
            <p:nvPr/>
          </p:nvSpPr>
          <p:spPr>
            <a:xfrm>
              <a:off x="373062" y="3949700"/>
              <a:ext cx="1370012" cy="711200"/>
            </a:xfrm>
            <a:prstGeom prst="roundRect">
              <a:avLst>
                <a:gd name="adj" fmla="val 10800"/>
              </a:avLst>
            </a:prstGeom>
            <a:noFill/>
            <a:ln w="28575"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algn="ctr">
                <a:buClr>
                  <a:schemeClr val="dk1"/>
                </a:buClr>
              </a:pPr>
              <a:r>
                <a:rPr lang="en-US">
                  <a:solidFill>
                    <a:schemeClr val="dk1"/>
                  </a:solidFill>
                  <a:latin typeface="Book Antiqua"/>
                  <a:ea typeface="Book Antiqua"/>
                  <a:cs typeface="Book Antiqua"/>
                  <a:sym typeface="Book Antiqua"/>
                </a:rPr>
                <a:t>Air</a:t>
              </a:r>
              <a:endParaRPr/>
            </a:p>
          </p:txBody>
        </p:sp>
        <p:sp>
          <p:nvSpPr>
            <p:cNvPr id="139" name="Google Shape;139;p21"/>
            <p:cNvSpPr/>
            <p:nvPr/>
          </p:nvSpPr>
          <p:spPr>
            <a:xfrm>
              <a:off x="1971675" y="3949700"/>
              <a:ext cx="1370012" cy="711200"/>
            </a:xfrm>
            <a:prstGeom prst="roundRect">
              <a:avLst>
                <a:gd name="adj" fmla="val 10800"/>
              </a:avLst>
            </a:prstGeom>
            <a:noFill/>
            <a:ln w="28575"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algn="ctr">
                <a:buClr>
                  <a:schemeClr val="dk1"/>
                </a:buClr>
              </a:pPr>
              <a:r>
                <a:rPr lang="en-US">
                  <a:solidFill>
                    <a:schemeClr val="dk1"/>
                  </a:solidFill>
                  <a:latin typeface="Book Antiqua"/>
                  <a:ea typeface="Book Antiqua"/>
                  <a:cs typeface="Book Antiqua"/>
                  <a:sym typeface="Book Antiqua"/>
                </a:rPr>
                <a:t>Water</a:t>
              </a:r>
              <a:endParaRPr/>
            </a:p>
          </p:txBody>
        </p:sp>
        <p:sp>
          <p:nvSpPr>
            <p:cNvPr id="140" name="Google Shape;140;p21"/>
            <p:cNvSpPr/>
            <p:nvPr/>
          </p:nvSpPr>
          <p:spPr>
            <a:xfrm>
              <a:off x="3570287" y="3949700"/>
              <a:ext cx="1370012" cy="711200"/>
            </a:xfrm>
            <a:prstGeom prst="roundRect">
              <a:avLst>
                <a:gd name="adj" fmla="val 10800"/>
              </a:avLst>
            </a:prstGeom>
            <a:noFill/>
            <a:ln w="28575"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algn="ctr">
                <a:buClr>
                  <a:schemeClr val="dk1"/>
                </a:buClr>
              </a:pPr>
              <a:r>
                <a:rPr lang="en-US">
                  <a:solidFill>
                    <a:schemeClr val="dk1"/>
                  </a:solidFill>
                  <a:latin typeface="Book Antiqua"/>
                  <a:ea typeface="Book Antiqua"/>
                  <a:cs typeface="Book Antiqua"/>
                  <a:sym typeface="Book Antiqua"/>
                </a:rPr>
                <a:t>Land</a:t>
              </a:r>
              <a:endParaRPr/>
            </a:p>
          </p:txBody>
        </p:sp>
      </p:grpSp>
      <p:sp>
        <p:nvSpPr>
          <p:cNvPr id="2" name="TextBox 1"/>
          <p:cNvSpPr txBox="1"/>
          <p:nvPr/>
        </p:nvSpPr>
        <p:spPr>
          <a:xfrm>
            <a:off x="2677946" y="2149361"/>
            <a:ext cx="8077200" cy="461665"/>
          </a:xfrm>
          <a:prstGeom prst="rect">
            <a:avLst/>
          </a:prstGeom>
          <a:noFill/>
        </p:spPr>
        <p:txBody>
          <a:bodyPr wrap="square" rtlCol="0">
            <a:spAutoFit/>
          </a:bodyPr>
          <a:lstStyle/>
          <a:p>
            <a:r>
              <a:rPr lang="en-US" sz="2400" dirty="0"/>
              <a:t>This is how Aristotle imagined the classification of life.</a:t>
            </a:r>
            <a:endParaRPr lang="en-CA" sz="2400" dirty="0"/>
          </a:p>
        </p:txBody>
      </p:sp>
    </p:spTree>
    <p:extLst>
      <p:ext uri="{BB962C8B-B14F-4D97-AF65-F5344CB8AC3E}">
        <p14:creationId xmlns:p14="http://schemas.microsoft.com/office/powerpoint/2010/main" val="3418972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2"/>
          <p:cNvSpPr txBox="1">
            <a:spLocks noGrp="1"/>
          </p:cNvSpPr>
          <p:nvPr>
            <p:ph type="title"/>
          </p:nvPr>
        </p:nvSpPr>
        <p:spPr>
          <a:xfrm>
            <a:off x="779929" y="569912"/>
            <a:ext cx="11013142" cy="10542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a:t>Early Classification Schemes</a:t>
            </a:r>
            <a:endParaRPr sz="6000" dirty="0"/>
          </a:p>
        </p:txBody>
      </p:sp>
      <p:sp>
        <p:nvSpPr>
          <p:cNvPr id="145" name="Google Shape;145;p22"/>
          <p:cNvSpPr txBox="1">
            <a:spLocks noGrp="1"/>
          </p:cNvSpPr>
          <p:nvPr>
            <p:ph idx="1"/>
          </p:nvPr>
        </p:nvSpPr>
        <p:spPr>
          <a:xfrm>
            <a:off x="349623" y="1828800"/>
            <a:ext cx="11672047" cy="440055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2400"/>
            </a:pPr>
            <a:r>
              <a:rPr lang="en-US" sz="2400" dirty="0">
                <a:solidFill>
                  <a:srgbClr val="262626"/>
                </a:solidFill>
                <a:ea typeface="Book Antiqua"/>
                <a:cs typeface="Book Antiqua"/>
                <a:sym typeface="Book Antiqua"/>
              </a:rPr>
              <a:t>Theophrastus was a student </a:t>
            </a:r>
            <a:r>
              <a:rPr lang="en-US" sz="2400" dirty="0">
                <a:solidFill>
                  <a:srgbClr val="262626"/>
                </a:solidFill>
                <a:ea typeface="Book Antiqua"/>
                <a:cs typeface="Book Antiqua"/>
                <a:sym typeface="Book Antiqua"/>
              </a:rPr>
              <a:t>of Aristotle</a:t>
            </a:r>
            <a:endParaRPr dirty="0"/>
          </a:p>
          <a:p>
            <a:pPr>
              <a:lnSpc>
                <a:spcPct val="100000"/>
              </a:lnSpc>
              <a:spcBef>
                <a:spcPts val="480"/>
              </a:spcBef>
              <a:buClr>
                <a:schemeClr val="accent1"/>
              </a:buClr>
              <a:buSzPts val="2400"/>
            </a:pPr>
            <a:r>
              <a:rPr lang="en-US" sz="2400" dirty="0">
                <a:solidFill>
                  <a:srgbClr val="262626"/>
                </a:solidFill>
                <a:ea typeface="Book Antiqua"/>
                <a:cs typeface="Book Antiqua"/>
                <a:sym typeface="Book Antiqua"/>
              </a:rPr>
              <a:t>Further classified plants according to their stem </a:t>
            </a:r>
            <a:r>
              <a:rPr lang="en-US" sz="2400" dirty="0">
                <a:solidFill>
                  <a:srgbClr val="262626"/>
                </a:solidFill>
                <a:ea typeface="Book Antiqua"/>
                <a:cs typeface="Book Antiqua"/>
                <a:sym typeface="Book Antiqua"/>
              </a:rPr>
              <a:t>structure. He is now known to be the “Father of Botany”.</a:t>
            </a:r>
            <a:endParaRPr dirty="0"/>
          </a:p>
          <a:p>
            <a:pPr marL="365125" indent="-365125">
              <a:lnSpc>
                <a:spcPct val="115000"/>
              </a:lnSpc>
              <a:spcBef>
                <a:spcPts val="480"/>
              </a:spcBef>
              <a:buClr>
                <a:schemeClr val="accent1"/>
              </a:buClr>
              <a:buNone/>
            </a:pPr>
            <a:endParaRPr sz="2400" dirty="0">
              <a:solidFill>
                <a:srgbClr val="262626"/>
              </a:solidFill>
              <a:latin typeface="Book Antiqua"/>
              <a:ea typeface="Book Antiqua"/>
              <a:cs typeface="Book Antiqua"/>
              <a:sym typeface="Book Antiqua"/>
            </a:endParaRPr>
          </a:p>
        </p:txBody>
      </p:sp>
      <p:grpSp>
        <p:nvGrpSpPr>
          <p:cNvPr id="147" name="Google Shape;147;p22"/>
          <p:cNvGrpSpPr/>
          <p:nvPr/>
        </p:nvGrpSpPr>
        <p:grpSpPr>
          <a:xfrm>
            <a:off x="1879562" y="3472301"/>
            <a:ext cx="8285180" cy="2954337"/>
            <a:chOff x="457200" y="1312862"/>
            <a:chExt cx="5610225" cy="2954337"/>
          </a:xfrm>
        </p:grpSpPr>
        <p:sp>
          <p:nvSpPr>
            <p:cNvPr id="148" name="Google Shape;148;p22"/>
            <p:cNvSpPr/>
            <p:nvPr/>
          </p:nvSpPr>
          <p:spPr>
            <a:xfrm>
              <a:off x="457200" y="1312862"/>
              <a:ext cx="5610224" cy="2954337"/>
            </a:xfrm>
            <a:prstGeom prst="rect">
              <a:avLst/>
            </a:prstGeom>
            <a:noFill/>
            <a:ln>
              <a:noFill/>
            </a:ln>
          </p:spPr>
          <p:txBody>
            <a:bodyPr spcFirstLastPara="1" wrap="square" lIns="91425" tIns="45700" rIns="91425" bIns="45700" anchor="t" anchorCtr="0">
              <a:noAutofit/>
            </a:bodyPr>
            <a:lstStyle/>
            <a:p>
              <a:pPr>
                <a:buClr>
                  <a:srgbClr val="000000"/>
                </a:buClr>
              </a:pPr>
              <a:endParaRPr>
                <a:solidFill>
                  <a:schemeClr val="dk1"/>
                </a:solidFill>
                <a:latin typeface="Book Antiqua"/>
                <a:ea typeface="Book Antiqua"/>
                <a:cs typeface="Book Antiqua"/>
                <a:sym typeface="Book Antiqua"/>
              </a:endParaRPr>
            </a:p>
          </p:txBody>
        </p:sp>
        <p:cxnSp>
          <p:nvCxnSpPr>
            <p:cNvPr id="149" name="Google Shape;149;p22"/>
            <p:cNvCxnSpPr/>
            <p:nvPr/>
          </p:nvCxnSpPr>
          <p:spPr>
            <a:xfrm rot="10800000">
              <a:off x="3262186" y="2328786"/>
              <a:ext cx="1946400" cy="200100"/>
            </a:xfrm>
            <a:prstGeom prst="bentConnector3">
              <a:avLst>
                <a:gd name="adj1" fmla="val 1225403"/>
              </a:avLst>
            </a:prstGeom>
            <a:noFill/>
            <a:ln w="9525" cap="flat" cmpd="sng">
              <a:solidFill>
                <a:schemeClr val="lt2"/>
              </a:solidFill>
              <a:prstDash val="solid"/>
              <a:miter lim="8000"/>
              <a:headEnd type="none" w="sm" len="sm"/>
              <a:tailEnd type="none" w="sm" len="sm"/>
            </a:ln>
          </p:spPr>
        </p:cxnSp>
        <p:cxnSp>
          <p:nvCxnSpPr>
            <p:cNvPr id="150" name="Google Shape;150;p22"/>
            <p:cNvCxnSpPr/>
            <p:nvPr/>
          </p:nvCxnSpPr>
          <p:spPr>
            <a:xfrm rot="-5400000">
              <a:off x="3163092" y="2428080"/>
              <a:ext cx="200024" cy="1587"/>
            </a:xfrm>
            <a:prstGeom prst="straightConnector1">
              <a:avLst/>
            </a:prstGeom>
            <a:noFill/>
            <a:ln w="9525" cap="flat" cmpd="sng">
              <a:solidFill>
                <a:schemeClr val="lt2"/>
              </a:solidFill>
              <a:prstDash val="solid"/>
              <a:miter lim="8000"/>
              <a:headEnd type="none" w="sm" len="sm"/>
              <a:tailEnd type="none" w="sm" len="sm"/>
            </a:ln>
          </p:spPr>
        </p:cxnSp>
        <p:cxnSp>
          <p:nvCxnSpPr>
            <p:cNvPr id="151" name="Google Shape;151;p22"/>
            <p:cNvCxnSpPr/>
            <p:nvPr/>
          </p:nvCxnSpPr>
          <p:spPr>
            <a:xfrm rot="10800000" flipH="1">
              <a:off x="1316037" y="2328786"/>
              <a:ext cx="1946400" cy="200100"/>
            </a:xfrm>
            <a:prstGeom prst="bentConnector3">
              <a:avLst>
                <a:gd name="adj1" fmla="val 1225403"/>
              </a:avLst>
            </a:prstGeom>
            <a:noFill/>
            <a:ln w="9525" cap="flat" cmpd="sng">
              <a:solidFill>
                <a:schemeClr val="lt2"/>
              </a:solidFill>
              <a:prstDash val="solid"/>
              <a:miter lim="8000"/>
              <a:headEnd type="none" w="sm" len="sm"/>
              <a:tailEnd type="none" w="sm" len="sm"/>
            </a:ln>
          </p:spPr>
        </p:cxnSp>
        <p:sp>
          <p:nvSpPr>
            <p:cNvPr id="152" name="Google Shape;152;p22"/>
            <p:cNvSpPr/>
            <p:nvPr/>
          </p:nvSpPr>
          <p:spPr>
            <a:xfrm>
              <a:off x="2576511" y="1804986"/>
              <a:ext cx="1371599" cy="509586"/>
            </a:xfrm>
            <a:prstGeom prst="roundRect">
              <a:avLst>
                <a:gd name="adj" fmla="val 10800"/>
              </a:avLst>
            </a:prstGeom>
            <a:noFill/>
            <a:ln w="28575" cap="flat" cmpd="sng">
              <a:solidFill>
                <a:schemeClr val="accent1"/>
              </a:solidFill>
              <a:prstDash val="solid"/>
              <a:miter lim="8000"/>
              <a:headEnd type="none" w="sm" len="sm"/>
              <a:tailEnd type="none" w="sm" len="sm"/>
            </a:ln>
          </p:spPr>
          <p:txBody>
            <a:bodyPr spcFirstLastPara="1" wrap="square" lIns="80725" tIns="40350" rIns="80725" bIns="40350" anchor="ctr" anchorCtr="0">
              <a:noAutofit/>
            </a:bodyPr>
            <a:lstStyle/>
            <a:p>
              <a:pPr algn="ctr">
                <a:buClr>
                  <a:schemeClr val="dk1"/>
                </a:buClr>
              </a:pPr>
              <a:r>
                <a:rPr lang="en-US" sz="1600" dirty="0">
                  <a:solidFill>
                    <a:schemeClr val="dk1"/>
                  </a:solidFill>
                  <a:latin typeface="Book Antiqua"/>
                  <a:ea typeface="Book Antiqua"/>
                  <a:cs typeface="Book Antiqua"/>
                  <a:sym typeface="Book Antiqua"/>
                </a:rPr>
                <a:t>Plants</a:t>
              </a:r>
              <a:endParaRPr dirty="0"/>
            </a:p>
          </p:txBody>
        </p:sp>
        <p:sp>
          <p:nvSpPr>
            <p:cNvPr id="153" name="Google Shape;153;p22"/>
            <p:cNvSpPr/>
            <p:nvPr/>
          </p:nvSpPr>
          <p:spPr>
            <a:xfrm>
              <a:off x="457200" y="2543175"/>
              <a:ext cx="1717675" cy="800099"/>
            </a:xfrm>
            <a:prstGeom prst="roundRect">
              <a:avLst>
                <a:gd name="adj" fmla="val 10800"/>
              </a:avLst>
            </a:prstGeom>
            <a:noFill/>
            <a:ln w="28575" cap="flat" cmpd="sng">
              <a:solidFill>
                <a:schemeClr val="hlink"/>
              </a:solidFill>
              <a:prstDash val="solid"/>
              <a:miter lim="8000"/>
              <a:headEnd type="none" w="sm" len="sm"/>
              <a:tailEnd type="none" w="sm" len="sm"/>
            </a:ln>
          </p:spPr>
          <p:txBody>
            <a:bodyPr spcFirstLastPara="1" wrap="square" lIns="80725" tIns="40350" rIns="80725" bIns="40350" anchor="ctr" anchorCtr="0">
              <a:noAutofit/>
            </a:bodyPr>
            <a:lstStyle/>
            <a:p>
              <a:pPr algn="ctr">
                <a:buClr>
                  <a:schemeClr val="dk1"/>
                </a:buClr>
              </a:pPr>
              <a:r>
                <a:rPr lang="en-US" sz="1600">
                  <a:solidFill>
                    <a:schemeClr val="dk1"/>
                  </a:solidFill>
                  <a:latin typeface="Book Antiqua"/>
                  <a:ea typeface="Book Antiqua"/>
                  <a:cs typeface="Book Antiqua"/>
                  <a:sym typeface="Book Antiqua"/>
                </a:rPr>
                <a:t>Herbs</a:t>
              </a:r>
              <a:endParaRPr/>
            </a:p>
            <a:p>
              <a:pPr algn="ctr">
                <a:buClr>
                  <a:schemeClr val="dk1"/>
                </a:buClr>
              </a:pPr>
              <a:r>
                <a:rPr lang="en-US" sz="1600">
                  <a:solidFill>
                    <a:schemeClr val="dk1"/>
                  </a:solidFill>
                  <a:latin typeface="Book Antiqua"/>
                  <a:ea typeface="Book Antiqua"/>
                  <a:cs typeface="Book Antiqua"/>
                  <a:sym typeface="Book Antiqua"/>
                </a:rPr>
                <a:t>Soft Stems</a:t>
              </a:r>
              <a:endParaRPr/>
            </a:p>
          </p:txBody>
        </p:sp>
        <p:sp>
          <p:nvSpPr>
            <p:cNvPr id="154" name="Google Shape;154;p22"/>
            <p:cNvSpPr/>
            <p:nvPr/>
          </p:nvSpPr>
          <p:spPr>
            <a:xfrm>
              <a:off x="2403475" y="2543175"/>
              <a:ext cx="1717675" cy="800099"/>
            </a:xfrm>
            <a:prstGeom prst="roundRect">
              <a:avLst>
                <a:gd name="adj" fmla="val 10800"/>
              </a:avLst>
            </a:prstGeom>
            <a:noFill/>
            <a:ln w="28575" cap="flat" cmpd="sng">
              <a:solidFill>
                <a:schemeClr val="hlink"/>
              </a:solidFill>
              <a:prstDash val="solid"/>
              <a:miter lim="8000"/>
              <a:headEnd type="none" w="sm" len="sm"/>
              <a:tailEnd type="none" w="sm" len="sm"/>
            </a:ln>
          </p:spPr>
          <p:txBody>
            <a:bodyPr spcFirstLastPara="1" wrap="square" lIns="80725" tIns="40350" rIns="80725" bIns="40350" anchor="ctr" anchorCtr="0">
              <a:noAutofit/>
            </a:bodyPr>
            <a:lstStyle/>
            <a:p>
              <a:pPr algn="ctr">
                <a:buClr>
                  <a:schemeClr val="dk1"/>
                </a:buClr>
              </a:pPr>
              <a:r>
                <a:rPr lang="en-US" sz="1600">
                  <a:solidFill>
                    <a:schemeClr val="dk1"/>
                  </a:solidFill>
                  <a:latin typeface="Book Antiqua"/>
                  <a:ea typeface="Book Antiqua"/>
                  <a:cs typeface="Book Antiqua"/>
                  <a:sym typeface="Book Antiqua"/>
                </a:rPr>
                <a:t>Shrubs</a:t>
              </a:r>
              <a:endParaRPr/>
            </a:p>
            <a:p>
              <a:pPr algn="ctr">
                <a:buClr>
                  <a:schemeClr val="dk1"/>
                </a:buClr>
              </a:pPr>
              <a:r>
                <a:rPr lang="en-US" sz="1600">
                  <a:solidFill>
                    <a:schemeClr val="dk1"/>
                  </a:solidFill>
                  <a:latin typeface="Book Antiqua"/>
                  <a:ea typeface="Book Antiqua"/>
                  <a:cs typeface="Book Antiqua"/>
                  <a:sym typeface="Book Antiqua"/>
                </a:rPr>
                <a:t>Several Woody Stems</a:t>
              </a:r>
              <a:endParaRPr/>
            </a:p>
          </p:txBody>
        </p:sp>
        <p:sp>
          <p:nvSpPr>
            <p:cNvPr id="155" name="Google Shape;155;p22"/>
            <p:cNvSpPr/>
            <p:nvPr/>
          </p:nvSpPr>
          <p:spPr>
            <a:xfrm>
              <a:off x="4349750" y="2543175"/>
              <a:ext cx="1717675" cy="800099"/>
            </a:xfrm>
            <a:prstGeom prst="roundRect">
              <a:avLst>
                <a:gd name="adj" fmla="val 10800"/>
              </a:avLst>
            </a:prstGeom>
            <a:noFill/>
            <a:ln w="28575" cap="flat" cmpd="sng">
              <a:solidFill>
                <a:schemeClr val="hlink"/>
              </a:solidFill>
              <a:prstDash val="solid"/>
              <a:miter lim="8000"/>
              <a:headEnd type="none" w="sm" len="sm"/>
              <a:tailEnd type="none" w="sm" len="sm"/>
            </a:ln>
          </p:spPr>
          <p:txBody>
            <a:bodyPr spcFirstLastPara="1" wrap="square" lIns="80725" tIns="40350" rIns="80725" bIns="40350" anchor="ctr" anchorCtr="0">
              <a:noAutofit/>
            </a:bodyPr>
            <a:lstStyle/>
            <a:p>
              <a:pPr algn="ctr">
                <a:buClr>
                  <a:schemeClr val="dk1"/>
                </a:buClr>
              </a:pPr>
              <a:r>
                <a:rPr lang="en-US" sz="1600">
                  <a:solidFill>
                    <a:schemeClr val="dk1"/>
                  </a:solidFill>
                  <a:latin typeface="Book Antiqua"/>
                  <a:ea typeface="Book Antiqua"/>
                  <a:cs typeface="Book Antiqua"/>
                  <a:sym typeface="Book Antiqua"/>
                </a:rPr>
                <a:t>Trees</a:t>
              </a:r>
              <a:endParaRPr/>
            </a:p>
            <a:p>
              <a:pPr algn="ctr">
                <a:buClr>
                  <a:schemeClr val="dk1"/>
                </a:buClr>
              </a:pPr>
              <a:r>
                <a:rPr lang="en-US" sz="1600">
                  <a:solidFill>
                    <a:schemeClr val="dk1"/>
                  </a:solidFill>
                  <a:latin typeface="Book Antiqua"/>
                  <a:ea typeface="Book Antiqua"/>
                  <a:cs typeface="Book Antiqua"/>
                  <a:sym typeface="Book Antiqua"/>
                </a:rPr>
                <a:t>Single Woody Stem</a:t>
              </a:r>
              <a:endParaRPr/>
            </a:p>
          </p:txBody>
        </p:sp>
      </p:grpSp>
    </p:spTree>
    <p:extLst>
      <p:ext uri="{BB962C8B-B14F-4D97-AF65-F5344CB8AC3E}">
        <p14:creationId xmlns:p14="http://schemas.microsoft.com/office/powerpoint/2010/main" val="3211576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2212976" y="569912"/>
            <a:ext cx="7756525" cy="10541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pPr>
            <a:r>
              <a:rPr lang="en-US" sz="5400" dirty="0" smtClean="0"/>
              <a:t>A </a:t>
            </a:r>
            <a:r>
              <a:rPr lang="en-US" sz="5400" dirty="0">
                <a:ea typeface="Book Antiqua"/>
                <a:cs typeface="Book Antiqua"/>
                <a:sym typeface="Book Antiqua"/>
              </a:rPr>
              <a:t>Third Kingdom?</a:t>
            </a:r>
            <a:endParaRPr sz="5400" dirty="0"/>
          </a:p>
        </p:txBody>
      </p:sp>
      <p:sp>
        <p:nvSpPr>
          <p:cNvPr id="161" name="Google Shape;161;p23"/>
          <p:cNvSpPr txBox="1">
            <a:spLocks noGrp="1"/>
          </p:cNvSpPr>
          <p:nvPr>
            <p:ph sz="half" idx="1"/>
          </p:nvPr>
        </p:nvSpPr>
        <p:spPr>
          <a:xfrm>
            <a:off x="679269" y="1624012"/>
            <a:ext cx="11234057" cy="5233988"/>
          </a:xfrm>
          <a:prstGeom prst="rect">
            <a:avLst/>
          </a:prstGeom>
          <a:noFill/>
          <a:ln>
            <a:noFill/>
          </a:ln>
        </p:spPr>
        <p:txBody>
          <a:bodyPr spcFirstLastPara="1" vert="horz" wrap="square" lIns="91425" tIns="45700" rIns="91425" bIns="45700" rtlCol="0" anchor="t" anchorCtr="0">
            <a:noAutofit/>
          </a:bodyPr>
          <a:lstStyle/>
          <a:p>
            <a:pPr>
              <a:lnSpc>
                <a:spcPct val="80000"/>
              </a:lnSpc>
              <a:spcBef>
                <a:spcPts val="0"/>
              </a:spcBef>
              <a:buClr>
                <a:schemeClr val="accent1"/>
              </a:buClr>
              <a:buSzPts val="2200"/>
            </a:pPr>
            <a:r>
              <a:rPr lang="en-US" sz="3200" dirty="0">
                <a:solidFill>
                  <a:srgbClr val="262626"/>
                </a:solidFill>
                <a:ea typeface="Book Antiqua"/>
                <a:cs typeface="Book Antiqua"/>
                <a:sym typeface="Book Antiqua"/>
              </a:rPr>
              <a:t>With the </a:t>
            </a:r>
            <a:r>
              <a:rPr lang="en-US" sz="3200" dirty="0">
                <a:solidFill>
                  <a:srgbClr val="262626"/>
                </a:solidFill>
                <a:ea typeface="Book Antiqua"/>
                <a:cs typeface="Book Antiqua"/>
                <a:sym typeface="Book Antiqua"/>
              </a:rPr>
              <a:t>invention of the microscope and the discovery of microscopic organisms </a:t>
            </a:r>
            <a:r>
              <a:rPr lang="en-US" sz="3200" dirty="0">
                <a:solidFill>
                  <a:srgbClr val="262626"/>
                </a:solidFill>
                <a:ea typeface="Book Antiqua"/>
                <a:cs typeface="Book Antiqua"/>
                <a:sym typeface="Book Antiqua"/>
              </a:rPr>
              <a:t>there was </a:t>
            </a:r>
            <a:r>
              <a:rPr lang="en-US" sz="3200" dirty="0"/>
              <a:t>now a need for </a:t>
            </a:r>
            <a:r>
              <a:rPr lang="en-US" sz="3200" dirty="0">
                <a:solidFill>
                  <a:srgbClr val="262626"/>
                </a:solidFill>
                <a:ea typeface="Book Antiqua"/>
                <a:cs typeface="Book Antiqua"/>
                <a:sym typeface="Book Antiqua"/>
              </a:rPr>
              <a:t>further </a:t>
            </a:r>
            <a:r>
              <a:rPr lang="en-US" sz="3200" dirty="0">
                <a:solidFill>
                  <a:srgbClr val="262626"/>
                </a:solidFill>
                <a:ea typeface="Book Antiqua"/>
                <a:cs typeface="Book Antiqua"/>
                <a:sym typeface="Book Antiqua"/>
              </a:rPr>
              <a:t>classification</a:t>
            </a:r>
            <a:endParaRPr sz="3200" dirty="0"/>
          </a:p>
          <a:p>
            <a:pPr>
              <a:lnSpc>
                <a:spcPct val="80000"/>
              </a:lnSpc>
              <a:spcBef>
                <a:spcPts val="440"/>
              </a:spcBef>
              <a:buClr>
                <a:schemeClr val="accent1"/>
              </a:buClr>
              <a:buSzPts val="2200"/>
            </a:pPr>
            <a:r>
              <a:rPr lang="en-US" sz="3200" dirty="0">
                <a:solidFill>
                  <a:srgbClr val="262626"/>
                </a:solidFill>
                <a:ea typeface="Book Antiqua"/>
                <a:cs typeface="Book Antiqua"/>
                <a:sym typeface="Book Antiqua"/>
              </a:rPr>
              <a:t>Organisms that were neither plant nor animal needed a </a:t>
            </a:r>
            <a:r>
              <a:rPr lang="en-US" sz="3200" dirty="0">
                <a:solidFill>
                  <a:srgbClr val="262626"/>
                </a:solidFill>
                <a:ea typeface="Book Antiqua"/>
                <a:cs typeface="Book Antiqua"/>
                <a:sym typeface="Book Antiqua"/>
              </a:rPr>
              <a:t>home</a:t>
            </a:r>
            <a:r>
              <a:rPr lang="en-US" sz="3200" dirty="0" smtClean="0"/>
              <a:t>.</a:t>
            </a:r>
          </a:p>
          <a:p>
            <a:pPr>
              <a:lnSpc>
                <a:spcPct val="80000"/>
              </a:lnSpc>
              <a:spcBef>
                <a:spcPts val="440"/>
              </a:spcBef>
              <a:buClr>
                <a:schemeClr val="accent1"/>
              </a:buClr>
              <a:buSzPts val="2200"/>
            </a:pPr>
            <a:r>
              <a:rPr lang="en-US" sz="3200" dirty="0">
                <a:solidFill>
                  <a:srgbClr val="262626"/>
                </a:solidFill>
                <a:ea typeface="Book Antiqua"/>
                <a:cs typeface="Book Antiqua"/>
                <a:sym typeface="Book Antiqua"/>
              </a:rPr>
              <a:t>Single </a:t>
            </a:r>
            <a:r>
              <a:rPr lang="en-US" sz="3200" dirty="0">
                <a:solidFill>
                  <a:srgbClr val="262626"/>
                </a:solidFill>
                <a:ea typeface="Book Antiqua"/>
                <a:cs typeface="Book Antiqua"/>
                <a:sym typeface="Book Antiqua"/>
              </a:rPr>
              <a:t>celled organisms were placed in a kingdom called </a:t>
            </a:r>
            <a:r>
              <a:rPr lang="en-US" sz="3200" b="1" dirty="0">
                <a:solidFill>
                  <a:srgbClr val="262626"/>
                </a:solidFill>
                <a:ea typeface="Book Antiqua"/>
                <a:cs typeface="Book Antiqua"/>
                <a:sym typeface="Book Antiqua"/>
              </a:rPr>
              <a:t>Protista</a:t>
            </a:r>
            <a:endParaRPr sz="3200" dirty="0"/>
          </a:p>
          <a:p>
            <a:pPr marL="365125" indent="-365125">
              <a:lnSpc>
                <a:spcPct val="115000"/>
              </a:lnSpc>
              <a:spcBef>
                <a:spcPts val="440"/>
              </a:spcBef>
              <a:buClr>
                <a:schemeClr val="accent1"/>
              </a:buClr>
              <a:buNone/>
            </a:pPr>
            <a:endParaRPr sz="2200" b="1" dirty="0">
              <a:solidFill>
                <a:srgbClr val="262626"/>
              </a:solidFill>
              <a:latin typeface="Book Antiqua"/>
              <a:ea typeface="Book Antiqua"/>
              <a:cs typeface="Book Antiqua"/>
              <a:sym typeface="Book Antiqua"/>
            </a:endParaRPr>
          </a:p>
        </p:txBody>
      </p:sp>
    </p:spTree>
    <p:extLst>
      <p:ext uri="{BB962C8B-B14F-4D97-AF65-F5344CB8AC3E}">
        <p14:creationId xmlns:p14="http://schemas.microsoft.com/office/powerpoint/2010/main" val="172995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1470</Words>
  <Application>Microsoft Office PowerPoint</Application>
  <PresentationFormat>Widescreen</PresentationFormat>
  <Paragraphs>202</Paragraphs>
  <Slides>37</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 Antiqua</vt:lpstr>
      <vt:lpstr>Calibri</vt:lpstr>
      <vt:lpstr>Calibri Light</vt:lpstr>
      <vt:lpstr>Times New Roman</vt:lpstr>
      <vt:lpstr>Office Theme</vt:lpstr>
      <vt:lpstr>Classification of Life</vt:lpstr>
      <vt:lpstr>Characteristics of Life</vt:lpstr>
      <vt:lpstr>How Biologists Describe Living Things</vt:lpstr>
      <vt:lpstr>Classifying Living Things</vt:lpstr>
      <vt:lpstr>Taxonomy</vt:lpstr>
      <vt:lpstr>Early Classification Schemes</vt:lpstr>
      <vt:lpstr>Early Classification Schemes</vt:lpstr>
      <vt:lpstr>Early Classification Schemes</vt:lpstr>
      <vt:lpstr>A Third Kingdom?</vt:lpstr>
      <vt:lpstr>Classification As We Know It</vt:lpstr>
      <vt:lpstr>1. Kingdom Eubacteria</vt:lpstr>
      <vt:lpstr>2. Kingdom Protista</vt:lpstr>
      <vt:lpstr>3. Kingdom Archaebacteria</vt:lpstr>
      <vt:lpstr>4. Kingdom Fungi</vt:lpstr>
      <vt:lpstr>5. Kingdom Plantae</vt:lpstr>
      <vt:lpstr>6. Kingdom Animalia</vt:lpstr>
      <vt:lpstr>Cell Structure and the Domains</vt:lpstr>
      <vt:lpstr>PowerPoint Presentation</vt:lpstr>
      <vt:lpstr>Classification by Domains</vt:lpstr>
      <vt:lpstr>Classification by Domains</vt:lpstr>
      <vt:lpstr>Modern Biological Classification</vt:lpstr>
      <vt:lpstr>Carolus Linnaeus</vt:lpstr>
      <vt:lpstr>Hierarchical Classification</vt:lpstr>
      <vt:lpstr>Hierarchical Classification</vt:lpstr>
      <vt:lpstr>7 Categories of Linnaeus’ Classification</vt:lpstr>
      <vt:lpstr>Don’t Forget About the Domains!</vt:lpstr>
      <vt:lpstr>PowerPoint Presentation</vt:lpstr>
      <vt:lpstr>How do we name organisms?</vt:lpstr>
      <vt:lpstr>Binomial Nomenclature</vt:lpstr>
      <vt:lpstr>Binomial Nomenclature</vt:lpstr>
      <vt:lpstr>Classification and Naming - Humans</vt:lpstr>
      <vt:lpstr>Classification and Naming - Chimpanzee</vt:lpstr>
      <vt:lpstr>Classification and Naming – Giant Redwood</vt:lpstr>
      <vt:lpstr>Benefit of a Universal Naming System</vt:lpstr>
      <vt:lpstr>Dichotomous Keys </vt:lpstr>
      <vt:lpstr>Dichotomous Keys</vt:lpstr>
      <vt:lpstr>Example of a Dichotomous Key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Life</dc:title>
  <dc:creator>Windows User</dc:creator>
  <cp:lastModifiedBy>Windows User</cp:lastModifiedBy>
  <cp:revision>4</cp:revision>
  <dcterms:created xsi:type="dcterms:W3CDTF">2020-04-14T19:13:53Z</dcterms:created>
  <dcterms:modified xsi:type="dcterms:W3CDTF">2020-04-14T19:49:22Z</dcterms:modified>
</cp:coreProperties>
</file>